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6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12192000" cy="6858000"/>
  <p:notesSz cx="6858000" cy="9144000"/>
  <p:embeddedFontLst>
    <p:embeddedFont>
      <p:font typeface="Nanum Gothic" panose="020B0600000101010101" charset="-127"/>
      <p:regular r:id="rId67"/>
      <p:bold r:id="rId68"/>
    </p:embeddedFont>
    <p:embeddedFont>
      <p:font typeface="Malgun Gothic" panose="020B0503020000020004" pitchFamily="50" charset="-127"/>
      <p:regular r:id="rId69"/>
      <p:bold r:id="rId70"/>
    </p:embeddedFont>
    <p:embeddedFont>
      <p:font typeface="Open Sans" panose="020B060603050402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24" autoAdjust="0"/>
  </p:normalViewPr>
  <p:slideViewPr>
    <p:cSldViewPr snapToGrid="0">
      <p:cViewPr varScale="1">
        <p:scale>
          <a:sx n="90" d="100"/>
          <a:sy n="90" d="100"/>
        </p:scale>
        <p:origin x="13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gy0409.tistory.com/1788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d2c88d669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g9d2c88d66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b9d704dd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9b9d704d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4434988a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 dirty="0"/>
              <a:t> </a:t>
            </a:r>
            <a:r>
              <a:rPr lang="en-US" sz="1300" b="1" dirty="0" err="1"/>
              <a:t>네트워크</a:t>
            </a:r>
            <a:r>
              <a:rPr lang="en-US" sz="1300" b="1" dirty="0"/>
              <a:t> </a:t>
            </a:r>
            <a:r>
              <a:rPr lang="en-US" sz="1300" b="1" dirty="0" err="1"/>
              <a:t>인터페이스</a:t>
            </a:r>
            <a:r>
              <a:rPr lang="en-US" sz="1300" b="1" dirty="0"/>
              <a:t> </a:t>
            </a:r>
            <a:r>
              <a:rPr lang="en-US" sz="1300" b="1" dirty="0" err="1"/>
              <a:t>설정파일</a:t>
            </a:r>
            <a:endParaRPr sz="7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게이트웨이로서</a:t>
            </a:r>
            <a:r>
              <a:rPr lang="en-US" dirty="0"/>
              <a:t> Host Pc </a:t>
            </a:r>
            <a:r>
              <a:rPr lang="en-US" dirty="0" err="1"/>
              <a:t>IP를</a:t>
            </a:r>
            <a:r>
              <a:rPr lang="en-US" dirty="0"/>
              <a:t> </a:t>
            </a:r>
            <a:r>
              <a:rPr lang="en-US" dirty="0" err="1"/>
              <a:t>설정하고</a:t>
            </a:r>
            <a:r>
              <a:rPr lang="en-US" dirty="0"/>
              <a:t> </a:t>
            </a:r>
            <a:r>
              <a:rPr lang="en-US" dirty="0" err="1"/>
              <a:t>가상</a:t>
            </a:r>
            <a:r>
              <a:rPr lang="en-US" dirty="0"/>
              <a:t> </a:t>
            </a:r>
            <a:r>
              <a:rPr lang="en-US" dirty="0" err="1"/>
              <a:t>컴퓨터의</a:t>
            </a:r>
            <a:r>
              <a:rPr lang="en-US" dirty="0"/>
              <a:t> IP </a:t>
            </a:r>
            <a:r>
              <a:rPr lang="en-US" dirty="0" err="1"/>
              <a:t>주소는</a:t>
            </a:r>
            <a:r>
              <a:rPr lang="en-US" dirty="0"/>
              <a:t> </a:t>
            </a:r>
            <a:r>
              <a:rPr lang="en-US" dirty="0" err="1"/>
              <a:t>같은</a:t>
            </a:r>
            <a:r>
              <a:rPr lang="en-US" dirty="0"/>
              <a:t> </a:t>
            </a:r>
            <a:r>
              <a:rPr lang="en-US" dirty="0" err="1"/>
              <a:t>대역폭을</a:t>
            </a:r>
            <a:r>
              <a:rPr lang="en-US" dirty="0"/>
              <a:t> </a:t>
            </a:r>
            <a:r>
              <a:rPr lang="en-US" dirty="0" err="1"/>
              <a:t>가지면서</a:t>
            </a:r>
            <a:r>
              <a:rPr lang="en-US" dirty="0"/>
              <a:t> 1~255 </a:t>
            </a:r>
            <a:r>
              <a:rPr lang="en-US" dirty="0" err="1"/>
              <a:t>사이의</a:t>
            </a:r>
            <a:r>
              <a:rPr lang="en-US" dirty="0"/>
              <a:t> </a:t>
            </a:r>
            <a:r>
              <a:rPr lang="en-US" dirty="0" err="1"/>
              <a:t>것으로</a:t>
            </a:r>
            <a:r>
              <a:rPr lang="en-US" dirty="0"/>
              <a:t> </a:t>
            </a:r>
            <a:r>
              <a:rPr lang="en-US" dirty="0" err="1"/>
              <a:t>부여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사용자는</a:t>
            </a:r>
            <a:r>
              <a:rPr lang="en-US" dirty="0"/>
              <a:t> </a:t>
            </a:r>
            <a:r>
              <a:rPr lang="en-US" dirty="0" err="1"/>
              <a:t>어떤</a:t>
            </a:r>
            <a:r>
              <a:rPr lang="en-US" dirty="0"/>
              <a:t> </a:t>
            </a:r>
            <a:r>
              <a:rPr lang="en-US" dirty="0" err="1"/>
              <a:t>ip주소를</a:t>
            </a:r>
            <a:r>
              <a:rPr lang="en-US" dirty="0"/>
              <a:t> </a:t>
            </a:r>
            <a:r>
              <a:rPr lang="en-US" dirty="0" err="1"/>
              <a:t>배정받게</a:t>
            </a:r>
            <a:r>
              <a:rPr lang="en-US" dirty="0"/>
              <a:t> </a:t>
            </a:r>
            <a:r>
              <a:rPr lang="en-US" dirty="0" err="1"/>
              <a:t>되면</a:t>
            </a:r>
            <a:r>
              <a:rPr lang="en-US" dirty="0"/>
              <a:t> </a:t>
            </a:r>
            <a:r>
              <a:rPr lang="en-US" dirty="0" err="1"/>
              <a:t>자신이</a:t>
            </a:r>
            <a:r>
              <a:rPr lang="en-US" dirty="0"/>
              <a:t> </a:t>
            </a:r>
            <a:r>
              <a:rPr lang="en-US" dirty="0" err="1"/>
              <a:t>원하는</a:t>
            </a:r>
            <a:r>
              <a:rPr lang="en-US" dirty="0"/>
              <a:t> </a:t>
            </a:r>
            <a:r>
              <a:rPr lang="en-US" dirty="0" err="1"/>
              <a:t>대로</a:t>
            </a:r>
            <a:r>
              <a:rPr lang="en-US" dirty="0"/>
              <a:t> 이 </a:t>
            </a:r>
            <a:r>
              <a:rPr lang="en-US" dirty="0" err="1"/>
              <a:t>주소를</a:t>
            </a:r>
            <a:r>
              <a:rPr lang="en-US" dirty="0"/>
              <a:t> </a:t>
            </a:r>
            <a:r>
              <a:rPr lang="en-US" dirty="0" err="1"/>
              <a:t>바꾸기</a:t>
            </a:r>
            <a:r>
              <a:rPr lang="en-US" dirty="0"/>
              <a:t> </a:t>
            </a:r>
            <a:r>
              <a:rPr lang="en-US" dirty="0" err="1"/>
              <a:t>때문에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서브넷</a:t>
            </a:r>
            <a:r>
              <a:rPr lang="en-US" dirty="0"/>
              <a:t> </a:t>
            </a:r>
            <a:r>
              <a:rPr lang="en-US" dirty="0" err="1"/>
              <a:t>마스크</a:t>
            </a:r>
            <a:r>
              <a:rPr lang="en-US" dirty="0"/>
              <a:t> : </a:t>
            </a:r>
            <a:r>
              <a:rPr lang="en-US" dirty="0" err="1"/>
              <a:t>주어진</a:t>
            </a:r>
            <a:r>
              <a:rPr lang="en-US" dirty="0"/>
              <a:t> IP </a:t>
            </a:r>
            <a:r>
              <a:rPr lang="en-US" dirty="0" err="1"/>
              <a:t>주소를</a:t>
            </a:r>
            <a:r>
              <a:rPr lang="en-US" dirty="0"/>
              <a:t> </a:t>
            </a:r>
            <a:r>
              <a:rPr lang="en-US" dirty="0" err="1"/>
              <a:t>네트워크</a:t>
            </a:r>
            <a:r>
              <a:rPr lang="en-US" dirty="0"/>
              <a:t> </a:t>
            </a:r>
            <a:r>
              <a:rPr lang="en-US" dirty="0" err="1"/>
              <a:t>환경에</a:t>
            </a:r>
            <a:r>
              <a:rPr lang="en-US" dirty="0"/>
              <a:t> </a:t>
            </a:r>
            <a:r>
              <a:rPr lang="en-US" dirty="0" err="1"/>
              <a:t>맞게</a:t>
            </a:r>
            <a:r>
              <a:rPr lang="en-US" dirty="0"/>
              <a:t> </a:t>
            </a:r>
            <a:r>
              <a:rPr lang="en-US" dirty="0" err="1"/>
              <a:t>나누어</a:t>
            </a:r>
            <a:r>
              <a:rPr lang="en-US" dirty="0"/>
              <a:t> 줌.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: IP </a:t>
            </a:r>
            <a:r>
              <a:rPr lang="en-US" dirty="0" err="1"/>
              <a:t>주소를</a:t>
            </a:r>
            <a:r>
              <a:rPr lang="en-US" dirty="0"/>
              <a:t> </a:t>
            </a:r>
            <a:r>
              <a:rPr lang="en-US" dirty="0" err="1"/>
              <a:t>가지고</a:t>
            </a:r>
            <a:r>
              <a:rPr lang="en-US" dirty="0"/>
              <a:t> </a:t>
            </a:r>
            <a:r>
              <a:rPr lang="en-US" dirty="0" err="1"/>
              <a:t>어디까지가</a:t>
            </a:r>
            <a:r>
              <a:rPr lang="en-US" dirty="0"/>
              <a:t> </a:t>
            </a:r>
            <a:r>
              <a:rPr lang="en-US" dirty="0" err="1"/>
              <a:t>네트워크</a:t>
            </a:r>
            <a:r>
              <a:rPr lang="en-US" dirty="0"/>
              <a:t> </a:t>
            </a:r>
            <a:r>
              <a:rPr lang="en-US" dirty="0" err="1"/>
              <a:t>부분이고</a:t>
            </a:r>
            <a:r>
              <a:rPr lang="en-US" dirty="0"/>
              <a:t> </a:t>
            </a:r>
            <a:r>
              <a:rPr lang="en-US" dirty="0" err="1"/>
              <a:t>어디까지가</a:t>
            </a:r>
            <a:r>
              <a:rPr lang="en-US" dirty="0"/>
              <a:t> </a:t>
            </a:r>
            <a:r>
              <a:rPr lang="en-US" dirty="0" err="1"/>
              <a:t>호스트</a:t>
            </a:r>
            <a:r>
              <a:rPr lang="en-US" dirty="0"/>
              <a:t> </a:t>
            </a:r>
            <a:r>
              <a:rPr lang="en-US" dirty="0" err="1"/>
              <a:t>부분인지</a:t>
            </a:r>
            <a:r>
              <a:rPr lang="en-US" dirty="0"/>
              <a:t> </a:t>
            </a:r>
            <a:r>
              <a:rPr lang="en-US" dirty="0" err="1"/>
              <a:t>나타내는</a:t>
            </a:r>
            <a:r>
              <a:rPr lang="en-US" dirty="0"/>
              <a:t> </a:t>
            </a:r>
            <a:r>
              <a:rPr lang="en-US" dirty="0" err="1"/>
              <a:t>역할</a:t>
            </a:r>
            <a:r>
              <a:rPr lang="en-US" dirty="0"/>
              <a:t> -&gt; IP </a:t>
            </a:r>
            <a:r>
              <a:rPr lang="en-US" dirty="0" err="1"/>
              <a:t>주소의</a:t>
            </a:r>
            <a:r>
              <a:rPr lang="en-US" dirty="0"/>
              <a:t> </a:t>
            </a:r>
            <a:r>
              <a:rPr lang="en-US" dirty="0" err="1"/>
              <a:t>네트워크</a:t>
            </a:r>
            <a:r>
              <a:rPr lang="en-US" dirty="0"/>
              <a:t>, </a:t>
            </a:r>
            <a:r>
              <a:rPr lang="en-US" dirty="0" err="1"/>
              <a:t>호스트</a:t>
            </a:r>
            <a:r>
              <a:rPr lang="en-US" dirty="0"/>
              <a:t> </a:t>
            </a:r>
            <a:r>
              <a:rPr lang="en-US" dirty="0" err="1"/>
              <a:t>부분을</a:t>
            </a:r>
            <a:r>
              <a:rPr lang="en-US" dirty="0"/>
              <a:t> 알 수 </a:t>
            </a:r>
            <a:r>
              <a:rPr lang="en-US" dirty="0" err="1"/>
              <a:t>있음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위에서</a:t>
            </a:r>
            <a:r>
              <a:rPr lang="en-US" dirty="0"/>
              <a:t> Network </a:t>
            </a:r>
            <a:r>
              <a:rPr lang="en-US" dirty="0" err="1"/>
              <a:t>ID는</a:t>
            </a:r>
            <a:r>
              <a:rPr lang="en-US" dirty="0"/>
              <a:t> 192.168.137.0이 </a:t>
            </a:r>
            <a:r>
              <a:rPr lang="en-US" dirty="0" err="1"/>
              <a:t>되고</a:t>
            </a:r>
            <a:r>
              <a:rPr lang="en-US" dirty="0"/>
              <a:t> Host </a:t>
            </a:r>
            <a:r>
              <a:rPr lang="en-US" dirty="0" err="1"/>
              <a:t>Id는</a:t>
            </a:r>
            <a:r>
              <a:rPr lang="en-US" dirty="0"/>
              <a:t> 101이 </a:t>
            </a:r>
            <a:r>
              <a:rPr lang="en-US" dirty="0" err="1"/>
              <a:t>된다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80" name="Google Shape;180;ga4434988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b9d704dd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bootproto - ip 할당 방식 - 동적 or 정적..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onboot : 부팅시에도 네트워크가 자동 실행되도록 함.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putty : 가상 단말기 프로그램. 물리적으로 떨어져있어도 원격으로 접속하여 작업 가능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ssh : public network를 통해 서로 통신을 할 때 보안적으로 안전하게 통신하기 위해 사용하는 프로토콜</a:t>
            </a:r>
            <a:endParaRPr/>
          </a:p>
        </p:txBody>
      </p:sp>
      <p:sp>
        <p:nvSpPr>
          <p:cNvPr id="191" name="Google Shape;191;g9b9d704dd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b9d704dd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9b9d704dd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0c8930e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/etc/group 그룹 정보 관리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그룹이름:비밀번호:그룹ID:그룹에 속한 사용자 이름</a:t>
            </a:r>
            <a:endParaRPr sz="500"/>
          </a:p>
        </p:txBody>
      </p:sp>
      <p:sp>
        <p:nvSpPr>
          <p:cNvPr id="215" name="Google Shape;215;ga0c8930e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0c8930e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a0c8930e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b9d704dd6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ntpdate 명령어를 이용하여 시간을 동기화 시키고, crontab에 그 명령어를 추가하여 주기적으로 시간동기화를 할 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서버 시간은 서버에서 동작하는 여러 서비스에 영향을 주기 때문에 정확한 시간 정보 유지가 필요.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ntpdate timeserver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timeserver에 시간 서버 주소(time.bora.net ..)를 넣어주면 해당 서버와 시간 동기화를 수행합니다.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g9b9d704dd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185b89c3f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Crontab : </a:t>
            </a:r>
            <a:r>
              <a:rPr lang="en-US">
                <a:solidFill>
                  <a:srgbClr val="444444"/>
                </a:solidFill>
                <a:highlight>
                  <a:schemeClr val="lt1"/>
                </a:highlight>
              </a:rPr>
              <a:t>리눅스에서 주기적으로 특정 명령어를 실행시키는데에 이용되는 job scheduler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/etc/crontab 파일의 하단에 cron을 추가 및 수정할 수 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[분 시 일 월 요일 명령어] ntpdate는 root만 사용할 수 있기때문에 root 사용자를 설정.</a:t>
            </a:r>
            <a:endParaRPr/>
          </a:p>
        </p:txBody>
      </p:sp>
      <p:sp>
        <p:nvSpPr>
          <p:cNvPr id="243" name="Google Shape;243;ga185b89c3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185b89c3f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facility : 메시지의 종류. 즉, 서비스의 종류 </a:t>
            </a:r>
            <a:br>
              <a:rPr lang="en-US"/>
            </a:br>
            <a:r>
              <a:rPr lang="en-US"/>
              <a:t>priority : 메시지의 우선순위. 즉, 우선순위로 설정된 priority 이상 위험도의 메시지를 내보냅니다.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action : 메시지를 보낼 대상.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서비스에 대하여 B의 경우에 C 로그파일에 기록을 남겨라. </a:t>
            </a:r>
            <a:endParaRPr/>
          </a:p>
        </p:txBody>
      </p:sp>
      <p:sp>
        <p:nvSpPr>
          <p:cNvPr id="250" name="Google Shape;250;ga185b89c3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d2c88d669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9d2c88d66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185b89c3f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facility : </a:t>
            </a:r>
            <a:r>
              <a:rPr lang="en-US" dirty="0" err="1"/>
              <a:t>메시지의</a:t>
            </a:r>
            <a:r>
              <a:rPr lang="en-US" dirty="0"/>
              <a:t> </a:t>
            </a:r>
            <a:r>
              <a:rPr lang="en-US" dirty="0" err="1"/>
              <a:t>종류</a:t>
            </a:r>
            <a:r>
              <a:rPr lang="en-US" dirty="0"/>
              <a:t>. 즉, </a:t>
            </a:r>
            <a:r>
              <a:rPr lang="en-US" dirty="0" err="1"/>
              <a:t>서비스의</a:t>
            </a:r>
            <a:r>
              <a:rPr lang="en-US" dirty="0"/>
              <a:t> </a:t>
            </a:r>
            <a:r>
              <a:rPr lang="en-US" dirty="0" err="1"/>
              <a:t>종류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priority : </a:t>
            </a:r>
            <a:r>
              <a:rPr lang="en-US" dirty="0" err="1"/>
              <a:t>메시지의</a:t>
            </a:r>
            <a:r>
              <a:rPr lang="en-US" dirty="0"/>
              <a:t> </a:t>
            </a:r>
            <a:r>
              <a:rPr lang="en-US" dirty="0" err="1"/>
              <a:t>우선순위</a:t>
            </a:r>
            <a:r>
              <a:rPr lang="en-US" dirty="0"/>
              <a:t>. 즉, </a:t>
            </a:r>
            <a:r>
              <a:rPr lang="en-US" dirty="0" err="1"/>
              <a:t>우선순위로</a:t>
            </a:r>
            <a:r>
              <a:rPr lang="en-US" dirty="0"/>
              <a:t> </a:t>
            </a:r>
            <a:r>
              <a:rPr lang="en-US" dirty="0" err="1"/>
              <a:t>설정된</a:t>
            </a:r>
            <a:r>
              <a:rPr lang="en-US" dirty="0"/>
              <a:t> priority </a:t>
            </a:r>
            <a:r>
              <a:rPr lang="en-US" dirty="0" err="1"/>
              <a:t>이상</a:t>
            </a:r>
            <a:r>
              <a:rPr lang="en-US" dirty="0"/>
              <a:t> </a:t>
            </a:r>
            <a:r>
              <a:rPr lang="en-US" dirty="0" err="1"/>
              <a:t>위험도의</a:t>
            </a:r>
            <a:r>
              <a:rPr lang="en-US" dirty="0"/>
              <a:t> </a:t>
            </a:r>
            <a:r>
              <a:rPr lang="en-US" dirty="0" err="1"/>
              <a:t>메시지를</a:t>
            </a:r>
            <a:r>
              <a:rPr lang="en-US" dirty="0"/>
              <a:t> </a:t>
            </a:r>
            <a:r>
              <a:rPr lang="en-US" dirty="0" err="1"/>
              <a:t>내보냅니다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action : </a:t>
            </a:r>
            <a:r>
              <a:rPr lang="en-US" dirty="0" err="1"/>
              <a:t>메시지를</a:t>
            </a:r>
            <a:r>
              <a:rPr lang="en-US" dirty="0"/>
              <a:t> </a:t>
            </a:r>
            <a:r>
              <a:rPr lang="en-US" dirty="0" err="1"/>
              <a:t>보낼</a:t>
            </a:r>
            <a:r>
              <a:rPr lang="en-US" dirty="0"/>
              <a:t> </a:t>
            </a:r>
            <a:r>
              <a:rPr lang="en-US" dirty="0" err="1"/>
              <a:t>대상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 </a:t>
            </a:r>
            <a:r>
              <a:rPr lang="en-US" dirty="0" err="1"/>
              <a:t>서비스에</a:t>
            </a:r>
            <a:r>
              <a:rPr lang="en-US" dirty="0"/>
              <a:t> </a:t>
            </a:r>
            <a:r>
              <a:rPr lang="en-US" dirty="0" err="1"/>
              <a:t>대하여</a:t>
            </a:r>
            <a:r>
              <a:rPr lang="en-US" dirty="0"/>
              <a:t> </a:t>
            </a:r>
            <a:r>
              <a:rPr lang="en-US" dirty="0" err="1"/>
              <a:t>B의</a:t>
            </a:r>
            <a:r>
              <a:rPr lang="en-US" dirty="0"/>
              <a:t> </a:t>
            </a:r>
            <a:r>
              <a:rPr lang="en-US" dirty="0" err="1"/>
              <a:t>경우에</a:t>
            </a:r>
            <a:r>
              <a:rPr lang="en-US" dirty="0"/>
              <a:t> C </a:t>
            </a:r>
            <a:r>
              <a:rPr lang="en-US" dirty="0" err="1"/>
              <a:t>로그파일에</a:t>
            </a:r>
            <a:r>
              <a:rPr lang="en-US" dirty="0"/>
              <a:t> </a:t>
            </a:r>
            <a:r>
              <a:rPr lang="en-US" dirty="0" err="1"/>
              <a:t>기록을</a:t>
            </a:r>
            <a:r>
              <a:rPr lang="en-US" dirty="0"/>
              <a:t> </a:t>
            </a:r>
            <a:r>
              <a:rPr lang="en-US" dirty="0" err="1"/>
              <a:t>남겨라</a:t>
            </a:r>
            <a:r>
              <a:rPr lang="en-US" dirty="0"/>
              <a:t>. (</a:t>
            </a:r>
            <a:r>
              <a:rPr lang="en-US" dirty="0" err="1"/>
              <a:t>참고</a:t>
            </a:r>
            <a:r>
              <a:rPr lang="en-US" dirty="0"/>
              <a:t> : https://broko.tistory.com/31)</a:t>
            </a:r>
            <a:endParaRPr dirty="0"/>
          </a:p>
        </p:txBody>
      </p:sp>
      <p:sp>
        <p:nvSpPr>
          <p:cNvPr id="261" name="Google Shape;261;ga185b89c3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b9d704dd6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어떤 pc로 부터 도메인 주소를 IP로 알려달라는 요청이 오면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/etc/hosts 파일에서 찾아봄,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없으면 /etc/resolv.conf 파일에 정의된 nameserver에 쿼리하는 순서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nameserver - 도메인 이름과 ip의 상호 변환을 가능하게 해주는 서버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사용하고자 하는 DNS 서버의 IP 주소 입력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800"/>
          </a:p>
        </p:txBody>
      </p:sp>
      <p:sp>
        <p:nvSpPr>
          <p:cNvPr id="270" name="Google Shape;270;g9b9d704dd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b9d704dd6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g9b9d704dd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c8930e15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- 소스 빌드하는 프로그램.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gcc - GNU 공식 컴파일러, 많은 컴파일러와 OS를 만드는 데 사용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mysql 그룹을 만들고 -g로 mysql 그룹에 들어간 mysql을 useradd 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a0c8930e1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0c8930e15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a0c8930e1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0c8930e15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</a:rPr>
              <a:t>./configure 는 인스톨을 하기 위한 환경을 설정(컴파일하고 설치하기 위한 소스 트리를 구성)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Boost - 각종 데이터 구조와 알고리즘을 모아둔 C++ 라이브러리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-DCMAKE_INSTALL_PREFIX=/usr/local/mysql - </a:t>
            </a:r>
            <a:r>
              <a:rPr lang="en-US" sz="1000" b="1">
                <a:solidFill>
                  <a:srgbClr val="000000"/>
                </a:solidFill>
              </a:rPr>
              <a:t>(설치디렉토리)</a:t>
            </a:r>
            <a:r>
              <a:rPr lang="en-US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-DMYSQL_DATADIR=/usr/local/mysql/data - </a:t>
            </a:r>
            <a:r>
              <a:rPr lang="en-US" sz="1000" b="1">
                <a:solidFill>
                  <a:srgbClr val="000000"/>
                </a:solidFill>
              </a:rPr>
              <a:t>(Data 놓일 위치)</a:t>
            </a:r>
            <a:endParaRPr sz="10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-DENABLED_LOCAL_INFILE=1 - 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</a:rPr>
              <a:t>SQL 파일을 로드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-DSYSCONFDIR=/etc - </a:t>
            </a:r>
            <a:r>
              <a:rPr lang="en-US" sz="1000" b="1">
                <a:solidFill>
                  <a:srgbClr val="000000"/>
                </a:solidFill>
              </a:rPr>
              <a:t>(my.cnf 파일 기본 위치)</a:t>
            </a:r>
            <a:endParaRPr sz="10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-DDEFAULT_CHARSET=utf8 - 기본 서버 문자 세트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-DWITH_SSL=system - 암호화된 연결 관련 작업 ssl 라이브러리 사용 / system : 시스템 OpenSSL 라이브러리를 사용하겠다.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-DMYSQL_TCP_PORT=3306 - 서버가 TCP / IP 연결을 인식하는 포트 번호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-DWITH_EXTRA_CHARSETS=all - 추가 문자 세트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-DDEFAULT_COLLATION=utf8_general_ci - 문자 치환, 정렬 / 서버데이터정렬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-DDOWNLOAD_BOOST=1 - </a:t>
            </a:r>
            <a:r>
              <a:rPr lang="en-US" sz="1000" b="1">
                <a:solidFill>
                  <a:srgbClr val="000000"/>
                </a:solidFill>
              </a:rPr>
              <a:t>(boost library가 없을시 다운로드)</a:t>
            </a:r>
            <a:endParaRPr sz="10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-DWITH_BOOST=/usr/local/include/boost - </a:t>
            </a:r>
            <a:r>
              <a:rPr lang="en-US" sz="1000" b="1">
                <a:solidFill>
                  <a:srgbClr val="000000"/>
                </a:solidFill>
              </a:rPr>
              <a:t>(boost 디렉토리 위치)</a:t>
            </a:r>
            <a:endParaRPr sz="10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09" name="Google Shape;309;ga0c8930e1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0c8930e15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cmake 빌드 환경시 /usr/local/mysql/data 에 mysql 데이터들이 놓일 위치인 datadir을 설정해주었다. 그곳의 디렉토리 권한을 변경(아무나 못 수정하도록)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my.cnf = MySQL 설정파일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chown 소유권 변경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chmod 파일 권한 변경</a:t>
            </a:r>
            <a:endParaRPr/>
          </a:p>
        </p:txBody>
      </p:sp>
      <p:sp>
        <p:nvSpPr>
          <p:cNvPr id="316" name="Google Shape;316;ga0c8930e1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0c8930e15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mysqld_safe : mysql 실행하기 위한 명령어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--defaults-file : 옵션 파일 경로</a:t>
            </a:r>
            <a:endParaRPr/>
          </a:p>
        </p:txBody>
      </p:sp>
      <p:sp>
        <p:nvSpPr>
          <p:cNvPr id="325" name="Google Shape;325;ga0c8930e1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0c8930e15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ga0c8930e15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18b61b551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Description - 상세 설명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After - 본 서비스 이전에 시작할 서비스 정보 설정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ExecStart, ExecStop - 서비스 시작, 종료할 때 실행할 명령을 설정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WantedBy - 본 서비스가 실행될 target 설정</a:t>
            </a:r>
            <a:endParaRPr/>
          </a:p>
        </p:txBody>
      </p:sp>
      <p:sp>
        <p:nvSpPr>
          <p:cNvPr id="341" name="Google Shape;341;ga18b61b55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0c8930e15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</a:rPr>
              <a:t>./configure - 컴파일하고 설치하기 위한 소스 트리를 구성한다. </a:t>
            </a:r>
            <a:endParaRPr sz="1100"/>
          </a:p>
        </p:txBody>
      </p:sp>
      <p:sp>
        <p:nvSpPr>
          <p:cNvPr id="352" name="Google Shape;352;ga0c8930e15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0c8930e15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APR(Apache Portable Runtime) 휴대용 라이브러리.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고급 IO(sendfile, OpenSSL ..) 기능에 대한 접근을 포함하여 기본 프로세스 처리 등을 함.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ssl - 전송계층 보안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enable-so (서버를 다시 컴파일하지 않고도 실행중에 모듈을 읽어들임)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359" name="Google Shape;359;ga0c8930e15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0c8930e15_1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a0c8930e15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0c8930e15_2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376" name="Google Shape;376;ga0c8930e1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0c8930e15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ga0c8930e1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0c8930e15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php는 일단 configure할 때 많은 속성들을 넣어주고 값을 수정하는 방향으로 가는 것이 좋다.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prefix : php 설치 경로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with-openssl : SSL 연결 지원을 활성화 하고 구축.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with-apx2 : 아파치 apxs를 이용 아파치 모듈에 적재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with-mysqli : PHP에 대응할 수 있고 MySQL을 지원할 수 있는 새로운 MySQL 확장이 개발됨. = MySQLi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with-pdo-mysql=mysqlnd -&gt; (php7에는 경로 주소(/usr/local/mysql/) 쓰는게 없어지고 mysqlnd 이렇게 쓰는게 생김)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with-config-file-path : php.ini 생성 위치 지정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외부 애플리케이션에서 아파치 apxs를 사용 할 때 perl 실행 경로를 못찾아와 발생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시스템 마다 perl 설치 경로가 다르기 때문에 perl 실행 경로로 바꿔 주어야한다.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ga0c8930e15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0c8930e15_2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php 설치 때 만들어진 php.ini-development (개발용 설정이 디폴트로 되어있음)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AddType application/x-httpd-php {.확장자} : 확장자가 {확장자}인 경우에도 php 인식하도록 한다. ex)Afreeca Tv의 .tv 같은 확장자도 인식할 수 있다.</a:t>
            </a:r>
            <a:endParaRPr/>
          </a:p>
        </p:txBody>
      </p:sp>
      <p:sp>
        <p:nvSpPr>
          <p:cNvPr id="397" name="Google Shape;397;ga0c8930e15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0c8930e15_2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htdocs - 웹페이지가 저장된 디렉토리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그래서 {IP주소}.{php 이름} 하면, php 파일을 이 디렉토리 안에서 찾는 것</a:t>
            </a:r>
            <a:endParaRPr/>
          </a:p>
        </p:txBody>
      </p:sp>
      <p:sp>
        <p:nvSpPr>
          <p:cNvPr id="405" name="Google Shape;405;ga0c8930e15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27891762_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mysqli_connect_errno() - 연결 오류 발생 시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mysqli - mysql 함수를 개선한 것으로 prepared statement를 사용할 수 있다.(php5, php7)</a:t>
            </a:r>
            <a:endParaRPr/>
          </a:p>
        </p:txBody>
      </p:sp>
      <p:sp>
        <p:nvSpPr>
          <p:cNvPr id="412" name="Google Shape;412;g9d27891762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0c8930e15_2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vsftpd - Linux를 포함한 유닉스 계열 FTP 서버</a:t>
            </a:r>
            <a:endParaRPr sz="900" b="1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b="1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vsftpd 에서 chroot는 접속자들이 상위 디렉토리를 보지못하도록 하는 설정</a:t>
            </a:r>
            <a:endParaRPr sz="900" b="1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(default : no) anonymous_enable 사용자의 접속 허용 여부를 정의한다. 기본은 YES이며 공개용 FTP 서버로 사용하지 않는 경우는, NO로 변경해서 사용한다.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(default ; #주석) chroot_list_enable 특정 사용자만 상위 디렉토리로 이동할 수 있도록 설정(개인용이면 chroot를 할필요없지만, 공개용일경우 chroot 사용해서 권한을 달리)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421" name="Google Shape;421;ga0c8930e15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3acd7aeda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연산을 하는 Core 수는 많을 수록 좋다.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CentOS 6 까지는 1세대만 지원 / CentOs 7부터 2세대를 지원 -&gt; But 보안 부팅을 체크해제 해야함.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02" name="Google Shape;102;g53acd7aed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0c8930e15_2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firewall-cmd =&gt; 즉시적용(o), 재부팅시 정책 지속(x)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firewall-cmd --permanent =&gt; 즉시적용(x), 재부팅시 정책 지속(o)</a:t>
            </a: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SELINUX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-"/>
            </a:pPr>
            <a:r>
              <a:rPr lang="en-US" sz="1100">
                <a:solidFill>
                  <a:srgbClr val="444444"/>
                </a:solidFill>
                <a:highlight>
                  <a:schemeClr val="lt1"/>
                </a:highlight>
              </a:rPr>
              <a:t>Linux의 보안을 강화해 주는 보안 강화 커널이다.</a:t>
            </a:r>
            <a:endParaRPr sz="11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-"/>
            </a:pPr>
            <a:r>
              <a:rPr lang="en-US" sz="1100">
                <a:solidFill>
                  <a:srgbClr val="444444"/>
                </a:solidFill>
                <a:highlight>
                  <a:schemeClr val="lt1"/>
                </a:highlight>
              </a:rPr>
              <a:t>일단 SELINUX를 해제하여 보안의 영역을 최소화.</a:t>
            </a:r>
            <a:endParaRPr sz="11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sp>
        <p:nvSpPr>
          <p:cNvPr id="430" name="Google Shape;430;ga0c8930e15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c8930e15_2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ga0c8930e15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18b61b551_0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보안상 chroot가 적용된 디렉토리는 사용자가 임의로 쓰는 것(Writeable)이 금지된다. (chroot 내에 쓰기 권한이 없음)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vsftpd.conf에서 chroot가 쓰기 권한을 갖도록 설정하는 것</a:t>
            </a:r>
            <a:endParaRPr/>
          </a:p>
        </p:txBody>
      </p:sp>
      <p:sp>
        <p:nvSpPr>
          <p:cNvPr id="446" name="Google Shape;446;ga18b61b551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0c8930e15_2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ga0c8930e15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18b61b551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ga18b61b55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18b61b551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ga18b61b55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d2c88d66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g9d2c88d66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85b89c3f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ga185b89c3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3d97e16c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ga3d97e16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41950cb88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ga41950cb8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b9d704dd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0" name="Google Shape;110;g9b9d704dd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41950cb88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ga41950cb8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a41950cb88_1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host pc의 ip 주소와 동일하게 가상 컴퓨터 os의 게이트웨이를 설정해준다.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host pc의 ip 주소 대역폭안에서 1~255사이의 값을 갖는 IP 주소를 설정.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인터넷에서 널리 쓰이고 있는 공용 DNS 8.8.8.8(Google)</a:t>
            </a:r>
            <a:endParaRPr/>
          </a:p>
        </p:txBody>
      </p:sp>
      <p:sp>
        <p:nvSpPr>
          <p:cNvPr id="524" name="Google Shape;524;ga41950cb88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41950cb88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ga41950cb88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41950cb88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3" name="Google Shape;543;ga41950cb88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41950cb88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0" name="Google Shape;550;ga41950cb8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18b61b551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FastCGI 대부분의 웹서버에서 응용프로그램을 호출할 때 방법인 CGI의 속도를 증진시키기 위한 프로그래밍 인터페이스</a:t>
            </a:r>
            <a:endParaRPr/>
          </a:p>
        </p:txBody>
      </p:sp>
      <p:sp>
        <p:nvSpPr>
          <p:cNvPr id="557" name="Google Shape;557;ga18b61b55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41950cb88_1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FastCGI 대부분의 웹서버에서 응용프로그램을 호출할 때 방법인 CGI의 속도를 증진시키기 위한 프로그래밍 인터페이스</a:t>
            </a:r>
            <a:endParaRPr/>
          </a:p>
        </p:txBody>
      </p:sp>
      <p:sp>
        <p:nvSpPr>
          <p:cNvPr id="565" name="Google Shape;565;ga41950cb88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18b61b551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처리기 매핑을 추가 안하면 그냥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&lt;?php phpinfo ~ 코드가 그대로 출력 될 것</a:t>
            </a:r>
            <a:endParaRPr/>
          </a:p>
        </p:txBody>
      </p:sp>
      <p:sp>
        <p:nvSpPr>
          <p:cNvPr id="572" name="Google Shape;572;ga18b61b55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18b61b551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inetpub\wwwroot는 </a:t>
            </a:r>
            <a:r>
              <a:rPr lang="en-US">
                <a:solidFill>
                  <a:srgbClr val="0000FF"/>
                </a:solidFill>
              </a:rPr>
              <a:t>웹서버가 기본적으로 찾는 디렉토리</a:t>
            </a:r>
            <a:r>
              <a:rPr lang="en-US"/>
              <a:t> ‘</a:t>
            </a:r>
            <a:r>
              <a:rPr lang="en-US" b="1"/>
              <a:t>홈 디렉토리</a:t>
            </a:r>
            <a:r>
              <a:rPr lang="en-US"/>
              <a:t>’ 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192.168.137.101.info.php 하면 info.php라는 파일을 기본적으로 C:\Inetpub\wwwroot 폴더에서 찾는 것.</a:t>
            </a:r>
            <a:endParaRPr/>
          </a:p>
        </p:txBody>
      </p:sp>
      <p:sp>
        <p:nvSpPr>
          <p:cNvPr id="581" name="Google Shape;581;ga18b61b55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18b61b551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https://rgy0409.tistory.com/1788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사람마다 PC 환경, 사양이 제각기이기에 여러 오류가 있을 수 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원인은 보통 DLL 파일의 누락 혹은 고장일 확률이 큼 -&gt; 재배포 다시 설치</a:t>
            </a:r>
            <a:endParaRPr/>
          </a:p>
        </p:txBody>
      </p:sp>
      <p:sp>
        <p:nvSpPr>
          <p:cNvPr id="589" name="Google Shape;589;ga18b61b55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d27891762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26" name="Google Shape;126;g9d2789176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18b61b551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FTP : 인터넷으로 보다 빠르게 파일을 공유.</a:t>
            </a:r>
            <a:endParaRPr/>
          </a:p>
        </p:txBody>
      </p:sp>
      <p:sp>
        <p:nvSpPr>
          <p:cNvPr id="597" name="Google Shape;597;ga18b61b55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18b61b551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4" name="Google Shape;604;ga18b61b55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18b61b551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ga18b61b551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18b61b551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방화벽 설정은 인바운드는 기본적으로 </a:t>
            </a:r>
            <a:r>
              <a:rPr lang="en-US" b="1"/>
              <a:t>차단</a:t>
            </a:r>
            <a:r>
              <a:rPr lang="en-US"/>
              <a:t>이고 아웃바운드는 기본적으로 </a:t>
            </a:r>
            <a:r>
              <a:rPr lang="en-US" b="1"/>
              <a:t>허용</a:t>
            </a:r>
            <a:r>
              <a:rPr lang="en-US"/>
              <a:t>이기 때문에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인바운드(서버로 들어오는)만 방화벽 설정을 해준다.</a:t>
            </a:r>
            <a:endParaRPr/>
          </a:p>
        </p:txBody>
      </p:sp>
      <p:sp>
        <p:nvSpPr>
          <p:cNvPr id="624" name="Google Shape;624;ga18b61b55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a18b61b551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ga18b61b551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d2789176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※ 보안 부팅 : 권한 없는 펌웨어, OS가 부팅 시 실행되지 않도록 함. -&gt; 오류 유발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2세대에서는 기본적으로 활성화되어 있다.</a:t>
            </a:r>
            <a:endParaRPr/>
          </a:p>
        </p:txBody>
      </p:sp>
      <p:sp>
        <p:nvSpPr>
          <p:cNvPr id="140" name="Google Shape;140;g9d2789176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9d704dd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스위치 : 근거리통신망 구축시 자료교환 기능을 가진 장치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가상 스위치를 사용해서 Hyper-V 와 가상 시스템이 다른 컴퓨터와 통신할 수 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Internal switch : Host &lt;-&gt; VM(Guest) 간의 통신을 허용.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Host Pc 네트워크 어댑터 설정을 통하여 가상 컴퓨터의 스위치에 연결을 합니다.</a:t>
            </a:r>
            <a:endParaRPr/>
          </a:p>
        </p:txBody>
      </p:sp>
      <p:sp>
        <p:nvSpPr>
          <p:cNvPr id="148" name="Google Shape;148;g9b9d704dd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b9d704dd6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vlan을 사용하면 한 대의 스위치를 마치 여러 대의 분리된 스위치처럼 사용 가능</a:t>
            </a:r>
            <a:endParaRPr/>
          </a:p>
        </p:txBody>
      </p:sp>
      <p:sp>
        <p:nvSpPr>
          <p:cNvPr id="159" name="Google Shape;159;g9b9d704dd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775407" y="1398696"/>
            <a:ext cx="2551993" cy="67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26;p3"/>
          <p:cNvCxnSpPr/>
          <p:nvPr/>
        </p:nvCxnSpPr>
        <p:spPr>
          <a:xfrm>
            <a:off x="4566920" y="1455743"/>
            <a:ext cx="0" cy="441197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3_제목 슬라이드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0" y="2790712"/>
            <a:ext cx="12192000" cy="57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1" y="3613382"/>
            <a:ext cx="12192000" cy="46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766763" y="3429000"/>
            <a:ext cx="1065847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슬라이드">
  <p:cSld name="4_제목 슬라이드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>
            <a:off x="281940" y="6239212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" name="Google Shape;37;p5"/>
          <p:cNvCxnSpPr/>
          <p:nvPr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5"/>
          <p:cNvSpPr txBox="1"/>
          <p:nvPr/>
        </p:nvSpPr>
        <p:spPr>
          <a:xfrm>
            <a:off x="11490430" y="6335101"/>
            <a:ext cx="4196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 슬라이드">
  <p:cSld name="7_제목 슬라이드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7"/>
          <p:cNvCxnSpPr/>
          <p:nvPr/>
        </p:nvCxnSpPr>
        <p:spPr>
          <a:xfrm>
            <a:off x="281940" y="6239212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" name="Google Shape;52;p7"/>
          <p:cNvCxnSpPr/>
          <p:nvPr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7"/>
          <p:cNvSpPr txBox="1"/>
          <p:nvPr/>
        </p:nvSpPr>
        <p:spPr>
          <a:xfrm>
            <a:off x="11490430" y="6335101"/>
            <a:ext cx="4196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슬라이드">
  <p:cSld name="5_제목 슬라이드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9"/>
          <p:cNvCxnSpPr/>
          <p:nvPr/>
        </p:nvCxnSpPr>
        <p:spPr>
          <a:xfrm>
            <a:off x="281940" y="6239212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9"/>
          <p:cNvCxnSpPr/>
          <p:nvPr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9"/>
          <p:cNvSpPr txBox="1"/>
          <p:nvPr/>
        </p:nvSpPr>
        <p:spPr>
          <a:xfrm>
            <a:off x="11490430" y="6335101"/>
            <a:ext cx="4196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ctrTitle"/>
          </p:nvPr>
        </p:nvSpPr>
        <p:spPr>
          <a:xfrm>
            <a:off x="775407" y="1398696"/>
            <a:ext cx="25521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rPr lang="en-US"/>
              <a:t>목차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endParaRPr/>
          </a:p>
        </p:txBody>
      </p:sp>
      <p:cxnSp>
        <p:nvCxnSpPr>
          <p:cNvPr id="80" name="Google Shape;80;p11"/>
          <p:cNvCxnSpPr/>
          <p:nvPr/>
        </p:nvCxnSpPr>
        <p:spPr>
          <a:xfrm>
            <a:off x="4566920" y="1455743"/>
            <a:ext cx="0" cy="4412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" name="Google Shape;81;p11"/>
          <p:cNvSpPr txBox="1"/>
          <p:nvPr/>
        </p:nvSpPr>
        <p:spPr>
          <a:xfrm>
            <a:off x="4906375" y="1455750"/>
            <a:ext cx="47505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en-US" sz="200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sz="1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Hyper-V</a:t>
            </a:r>
            <a:endParaRPr sz="18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672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Hyper-V 설정</a:t>
            </a:r>
            <a:endParaRPr sz="12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67298" algn="l" rtl="0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이미지를 통한 가상 컴퓨터 생성</a:t>
            </a:r>
            <a:endParaRPr sz="120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4906375" y="2598750"/>
            <a:ext cx="47505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00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sz="1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Linux</a:t>
            </a:r>
            <a:endParaRPr sz="18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672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구성요소</a:t>
            </a:r>
            <a:endParaRPr sz="12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67298" algn="l" rtl="0">
              <a:lnSpc>
                <a:spcPct val="150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기본설정</a:t>
            </a:r>
            <a:endParaRPr sz="1200">
              <a:solidFill>
                <a:schemeClr val="accent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67299" algn="l" rtl="0">
              <a:lnSpc>
                <a:spcPct val="150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Application 설정</a:t>
            </a:r>
            <a:endParaRPr sz="1200">
              <a:solidFill>
                <a:schemeClr val="accent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11"/>
          <p:cNvSpPr txBox="1"/>
          <p:nvPr/>
        </p:nvSpPr>
        <p:spPr>
          <a:xfrm>
            <a:off x="4906375" y="4198950"/>
            <a:ext cx="47505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00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sz="1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</a:t>
            </a:r>
            <a:endParaRPr sz="18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6729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구성요소</a:t>
            </a:r>
            <a:endParaRPr sz="12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67298" algn="l" rtl="0">
              <a:lnSpc>
                <a:spcPct val="150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기본설정</a:t>
            </a:r>
            <a:endParaRPr sz="1200">
              <a:solidFill>
                <a:schemeClr val="accent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67299" algn="l" rtl="0">
              <a:lnSpc>
                <a:spcPct val="150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Application 설정</a:t>
            </a:r>
            <a:endParaRPr sz="1200">
              <a:solidFill>
                <a:schemeClr val="accent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ctrTitle"/>
          </p:nvPr>
        </p:nvSpPr>
        <p:spPr>
          <a:xfrm>
            <a:off x="0" y="27145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2. Linux</a:t>
            </a:r>
            <a:endParaRPr sz="3959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Network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89600"/>
            <a:ext cx="5398226" cy="40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5624650" y="1608400"/>
            <a:ext cx="66582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Char char="●"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 (Dynamic Host Configuration Protocol)</a:t>
            </a: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Char char="●"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NAT (Network Address Translation)</a:t>
            </a: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사설 IP 주소는 원칙적으로 외부와 통신할 수 없기 때문에 </a:t>
            </a:r>
            <a:b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공인 IP 주소로 중간에 변환해 주어 외부와 통신 할 수 있게 함.</a:t>
            </a: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※</a:t>
            </a: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사설 IP 범위</a:t>
            </a: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Char char="●"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10.0.0.0 - 10.255.255.255 (10/8 prefix)</a:t>
            </a: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Char char="●"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172.16.0.0 - 172.31.255.255 (172.16/12 prefix)</a:t>
            </a: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Char char="●"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192.168.0.0 - 192.168.255.255 (192.168/16 prefix)</a:t>
            </a: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Char char="●"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Bridged Networking</a:t>
            </a:r>
            <a:endParaRPr sz="13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공유기로부터 IP를 할당 받아, 호스트 PC와 동일한 네트워크 대역의 IP를 갖게 한다.</a:t>
            </a:r>
            <a:b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공유기를 통해 외부 네트워크와 통신이 가능하다.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050" y="982800"/>
            <a:ext cx="4982700" cy="38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Network 연결하여 SSH 접속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300100" y="5100125"/>
            <a:ext cx="112833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Char char="●"/>
            </a:pP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/etc/sysconfig/network-scripts/ifcfg-eth0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Char char="-"/>
            </a:pPr>
            <a:r>
              <a:rPr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BOOTPROTO=”dhcp” -&gt; “</a:t>
            </a: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static</a:t>
            </a:r>
            <a:r>
              <a:rPr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Char char="-"/>
            </a:pPr>
            <a:r>
              <a:rPr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ONBOOT=”no” -&gt; ”</a:t>
            </a: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yes</a:t>
            </a:r>
            <a:r>
              <a:rPr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Char char="-"/>
            </a:pPr>
            <a:r>
              <a:rPr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IPADDR, NETMASK, GATEWAY 내용 추가. (</a:t>
            </a:r>
            <a:r>
              <a:rPr lang="en-US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Bridged</a:t>
            </a:r>
            <a:r>
              <a:rPr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방식으로 192.168.137. 동일한 대역폭을 가지고 진행)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35408"/>
            <a:ext cx="6685295" cy="4062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2"/>
          <p:cNvCxnSpPr/>
          <p:nvPr/>
        </p:nvCxnSpPr>
        <p:spPr>
          <a:xfrm>
            <a:off x="3214700" y="2799450"/>
            <a:ext cx="3723600" cy="188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22"/>
          <p:cNvSpPr/>
          <p:nvPr/>
        </p:nvSpPr>
        <p:spPr>
          <a:xfrm>
            <a:off x="6925050" y="3951375"/>
            <a:ext cx="2578500" cy="833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6925050" y="2685725"/>
            <a:ext cx="1781400" cy="16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Network 연결하여 SSH 접속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75125" y="4904875"/>
            <a:ext cx="115191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putty를 통해 해당 ip 주소로 ssh 원격 접속 확인.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 ip addr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t="69895"/>
          <a:stretch/>
        </p:blipFill>
        <p:spPr>
          <a:xfrm>
            <a:off x="415000" y="3549550"/>
            <a:ext cx="6593950" cy="10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775" y="1138575"/>
            <a:ext cx="3814964" cy="3449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3"/>
          <p:cNvCxnSpPr>
            <a:stCxn id="198" idx="3"/>
          </p:cNvCxnSpPr>
          <p:nvPr/>
        </p:nvCxnSpPr>
        <p:spPr>
          <a:xfrm>
            <a:off x="7533086" y="2299901"/>
            <a:ext cx="289200" cy="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8" name="Google Shape;19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00" y="1322001"/>
            <a:ext cx="7118086" cy="1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/>
          <p:nvPr/>
        </p:nvSpPr>
        <p:spPr>
          <a:xfrm>
            <a:off x="1085000" y="2637757"/>
            <a:ext cx="1178700" cy="206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" name="Google Shape;200;p23"/>
          <p:cNvCxnSpPr>
            <a:endCxn id="195" idx="3"/>
          </p:cNvCxnSpPr>
          <p:nvPr/>
        </p:nvCxnSpPr>
        <p:spPr>
          <a:xfrm rot="10800000">
            <a:off x="7008950" y="4068750"/>
            <a:ext cx="800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23"/>
          <p:cNvSpPr/>
          <p:nvPr/>
        </p:nvSpPr>
        <p:spPr>
          <a:xfrm>
            <a:off x="9193750" y="1986475"/>
            <a:ext cx="691500" cy="206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Root Login 중지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6256075" y="933550"/>
            <a:ext cx="5771400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8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/etc/ssh/sshd_config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PermitRootLogin </a:t>
            </a:r>
            <a:r>
              <a:rPr lang="en-US" sz="18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</a:t>
            </a: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변경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t="9439" r="31077" b="16699"/>
          <a:stretch/>
        </p:blipFill>
        <p:spPr>
          <a:xfrm>
            <a:off x="527450" y="933550"/>
            <a:ext cx="5543701" cy="5096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6256063" y="3207500"/>
            <a:ext cx="5543700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root로 ssh 접근이 거부된 것을 확인 가능.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0" name="Google Shape;210;p24"/>
          <p:cNvGrpSpPr/>
          <p:nvPr/>
        </p:nvGrpSpPr>
        <p:grpSpPr>
          <a:xfrm>
            <a:off x="6256075" y="2295150"/>
            <a:ext cx="5968136" cy="660350"/>
            <a:chOff x="5934625" y="3098825"/>
            <a:chExt cx="5968136" cy="660350"/>
          </a:xfrm>
        </p:grpSpPr>
        <p:pic>
          <p:nvPicPr>
            <p:cNvPr id="211" name="Google Shape;211;p24"/>
            <p:cNvPicPr preferRelativeResize="0"/>
            <p:nvPr/>
          </p:nvPicPr>
          <p:blipFill rotWithShape="1">
            <a:blip r:embed="rId4">
              <a:alphaModFix/>
            </a:blip>
            <a:srcRect t="30671" r="4915"/>
            <a:stretch/>
          </p:blipFill>
          <p:spPr>
            <a:xfrm>
              <a:off x="5934625" y="3098825"/>
              <a:ext cx="5968136" cy="66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4"/>
            <p:cNvSpPr/>
            <p:nvPr/>
          </p:nvSpPr>
          <p:spPr>
            <a:xfrm>
              <a:off x="6121375" y="3401250"/>
              <a:ext cx="1152000" cy="201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User 계정 생성 이후 Root 접근 허용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15000" y="4410700"/>
            <a:ext cx="5094000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●"/>
            </a:pPr>
            <a:r>
              <a:rPr lang="en-US" sz="1700" b="1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vi /etc/pam.d/su</a:t>
            </a:r>
            <a:endParaRPr sz="17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auth required pam_wheel.so use_uid 주석 해제</a:t>
            </a:r>
            <a:endParaRPr sz="17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-&gt; su 명령어 사용을 wheel 그룹에 포함된 사용자로 제한</a:t>
            </a:r>
            <a:endParaRPr sz="12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/>
          </a:blip>
          <a:srcRect r="44360" b="66846"/>
          <a:stretch/>
        </p:blipFill>
        <p:spPr>
          <a:xfrm>
            <a:off x="415000" y="1724996"/>
            <a:ext cx="4979575" cy="250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4">
            <a:alphaModFix/>
          </a:blip>
          <a:srcRect r="37339" b="53744"/>
          <a:stretch/>
        </p:blipFill>
        <p:spPr>
          <a:xfrm>
            <a:off x="5775575" y="909397"/>
            <a:ext cx="4338201" cy="33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5775575" y="4410700"/>
            <a:ext cx="4338300" cy="16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●"/>
            </a:pPr>
            <a:r>
              <a:rPr lang="en-US" sz="17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vi /etc/group</a:t>
            </a:r>
            <a:endParaRPr sz="17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wheel:x:10:{사용자}</a:t>
            </a:r>
            <a:endParaRPr sz="17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●"/>
            </a:pPr>
            <a:r>
              <a:rPr lang="en-US" sz="17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su 사용 그룹 권한을 wheel로 변경</a:t>
            </a:r>
            <a:endParaRPr sz="17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chgrp wheel {su 위치}</a:t>
            </a:r>
            <a:endParaRPr sz="17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415000" y="1056850"/>
            <a:ext cx="30942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●"/>
            </a:pPr>
            <a:r>
              <a:rPr lang="en-US" sz="17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su - 명령 사용자 제한</a:t>
            </a:r>
            <a:endParaRPr sz="17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424500" y="2997700"/>
            <a:ext cx="3226200" cy="104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5775575" y="2680525"/>
            <a:ext cx="1224000" cy="104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User 계정 생성 이후 Root 접근 허용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415000" y="4993475"/>
            <a:ext cx="11519100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●"/>
            </a:pPr>
            <a:r>
              <a:rPr lang="en-US" sz="2000" b="1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su - 명령어로 root 접근</a:t>
            </a:r>
            <a:endParaRPr sz="20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09406"/>
            <a:ext cx="6228293" cy="3931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/>
          <p:nvPr/>
        </p:nvSpPr>
        <p:spPr>
          <a:xfrm>
            <a:off x="415000" y="1677025"/>
            <a:ext cx="1886700" cy="134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시간동기화 - ntpdate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415000" y="3949375"/>
            <a:ext cx="86664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8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ntpdate 명령어로 ntp 서버와 시간동기화</a:t>
            </a:r>
            <a:endParaRPr sz="18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ntpdate time.bora.net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=&gt; adjust time server ~~ offset ~ sec 메시지로 정상적 동기화 됨을 확인.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※ ntpdate는 rdate를 이용한 방법보다 시간을 0.01초 이하의 오차로 맞출 수 있다.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3247800"/>
            <a:ext cx="10445364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415000" y="1063850"/>
            <a:ext cx="79701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8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ntpdate 명령어로 ntp 서버와 시간 동기화</a:t>
            </a:r>
            <a:endParaRPr sz="18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yum install -y ntpdate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8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ntpd 종료시키기</a:t>
            </a:r>
            <a:endParaRPr sz="18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=&gt; ntpdate 명령어는 ntp 데몬이 실행중일 때 사용할 수 없음.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systemctl stop ntpd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시간동기화 - crontab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6965150" y="985600"/>
            <a:ext cx="55323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Crontab을 이용하여 주기적으로 시간 동기화하기</a:t>
            </a: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=&gt; 리눅스에서 주기적으로 특정 명령어를 실행시키는데에 이용되는 job scheduler로 crontab 기능을 이용한다.</a:t>
            </a: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en-US" sz="1500" b="1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/etc/crontab</a:t>
            </a:r>
            <a:endParaRPr sz="1500" b="1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=&gt; root 사용자로 cron을 등록한다.</a:t>
            </a:r>
            <a:endParaRPr sz="15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# vi /etc/crontab</a:t>
            </a:r>
            <a:endParaRPr sz="15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0 0 * * * root ntpdate time.bora.net 내용 추가</a:t>
            </a:r>
            <a:endParaRPr sz="15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en-US" sz="1500" b="1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crontab 파일 수정 후, crond 서비스 재시작</a:t>
            </a:r>
            <a:endParaRPr sz="1500" b="1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# systemctl restart crond</a:t>
            </a:r>
            <a:endParaRPr sz="15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3">
            <a:alphaModFix/>
          </a:blip>
          <a:srcRect r="25188"/>
          <a:stretch/>
        </p:blipFill>
        <p:spPr>
          <a:xfrm>
            <a:off x="415000" y="985600"/>
            <a:ext cx="6550149" cy="3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syslog 통합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5824600" y="859975"/>
            <a:ext cx="55323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●"/>
            </a:pPr>
            <a:r>
              <a:rPr lang="en-US" sz="17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/etc/rsyslog.conf</a:t>
            </a:r>
            <a:endParaRPr sz="17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-&gt; Syslog를 이용하면 로그를 자신이 원하는 </a:t>
            </a:r>
            <a:r>
              <a:rPr lang="en-US" sz="17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위치</a:t>
            </a:r>
            <a:r>
              <a:rPr lang="en-US" sz="17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그리고 원하는 </a:t>
            </a:r>
            <a:r>
              <a:rPr lang="en-US" sz="17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레벨</a:t>
            </a:r>
            <a:r>
              <a:rPr lang="en-US" sz="17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따라 정보를 저장시킬 수 있다.</a:t>
            </a:r>
            <a:endParaRPr sz="17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5932000" y="1897975"/>
            <a:ext cx="39513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800" b="1">
                <a:latin typeface="Malgun Gothic"/>
                <a:ea typeface="Malgun Gothic"/>
                <a:cs typeface="Malgun Gothic"/>
                <a:sym typeface="Malgun Gothic"/>
              </a:rPr>
              <a:t>설정파일의 구성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facility</a:t>
            </a:r>
            <a:r>
              <a:rPr lang="en-US" sz="1800"/>
              <a:t>.</a:t>
            </a:r>
            <a:r>
              <a:rPr lang="en-US" sz="1800">
                <a:solidFill>
                  <a:srgbClr val="0000FF"/>
                </a:solidFill>
              </a:rPr>
              <a:t>priority</a:t>
            </a:r>
            <a:r>
              <a:rPr lang="en-US" sz="1800"/>
              <a:t>; </a:t>
            </a:r>
            <a:r>
              <a:rPr lang="en-US" sz="1800">
                <a:solidFill>
                  <a:srgbClr val="6AA84F"/>
                </a:solidFill>
              </a:rPr>
              <a:t>action</a:t>
            </a:r>
            <a:endParaRPr sz="1800">
              <a:solidFill>
                <a:srgbClr val="6AA84F"/>
              </a:solidFill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 rotWithShape="1">
          <a:blip r:embed="rId3">
            <a:alphaModFix/>
          </a:blip>
          <a:srcRect b="17546"/>
          <a:stretch/>
        </p:blipFill>
        <p:spPr>
          <a:xfrm>
            <a:off x="415000" y="859976"/>
            <a:ext cx="5379249" cy="477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/>
          <p:nvPr/>
        </p:nvSpPr>
        <p:spPr>
          <a:xfrm>
            <a:off x="415000" y="1366250"/>
            <a:ext cx="4464900" cy="214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6183075" y="3268600"/>
            <a:ext cx="63675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auth.* (사용자 인증 / 모든 메시지)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authpriv.* (보안 및 승인 / 모든 메시지)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cron.crit (crond 데몬 / 치명적인 시스템 문제)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kern.crit (커널 메시지 / 치명적인 시스템 문제)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user.crit (사용자가 생성한 프로세스 / 치명적인 시스템 문제)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-&gt; integration.log로 통합.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8" name="Google Shape;258;p29"/>
          <p:cNvCxnSpPr>
            <a:stCxn id="256" idx="3"/>
          </p:cNvCxnSpPr>
          <p:nvPr/>
        </p:nvCxnSpPr>
        <p:spPr>
          <a:xfrm>
            <a:off x="4879900" y="1473350"/>
            <a:ext cx="1299000" cy="17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0" y="27145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482600" algn="ctr" rtl="0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-US" sz="4000"/>
              <a:t>Hyper - V</a:t>
            </a:r>
            <a:endParaRPr sz="3500" b="1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endParaRPr sz="3959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syslog 통합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415000" y="4941125"/>
            <a:ext cx="55323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cat /var/log/integration.log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6389200" y="1897975"/>
            <a:ext cx="39513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800" b="1">
                <a:latin typeface="Malgun Gothic"/>
                <a:ea typeface="Malgun Gothic"/>
                <a:cs typeface="Malgun Gothic"/>
                <a:sym typeface="Malgun Gothic"/>
              </a:rPr>
              <a:t>설정파일의 구성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facility</a:t>
            </a:r>
            <a:r>
              <a:rPr lang="en-US" sz="1800"/>
              <a:t>.</a:t>
            </a:r>
            <a:r>
              <a:rPr lang="en-US" sz="1800">
                <a:solidFill>
                  <a:srgbClr val="0000FF"/>
                </a:solidFill>
              </a:rPr>
              <a:t>priority</a:t>
            </a:r>
            <a:r>
              <a:rPr lang="en-US" sz="1800"/>
              <a:t>; </a:t>
            </a:r>
            <a:r>
              <a:rPr lang="en-US" sz="1800">
                <a:solidFill>
                  <a:srgbClr val="6AA84F"/>
                </a:solidFill>
              </a:rPr>
              <a:t>action</a:t>
            </a:r>
            <a:endParaRPr sz="1800">
              <a:solidFill>
                <a:srgbClr val="6AA84F"/>
              </a:solidFill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 t="9952" b="38585"/>
          <a:stretch/>
        </p:blipFill>
        <p:spPr>
          <a:xfrm>
            <a:off x="415000" y="859975"/>
            <a:ext cx="9011000" cy="39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4085325" y="897425"/>
            <a:ext cx="991200" cy="160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DNS 설정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415000" y="4903675"/>
            <a:ext cx="52911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/etc/sysconfig/network-scripts/ifcfg-eth0</a:t>
            </a:r>
            <a:b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고정 IP 설정.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900" y="1073972"/>
            <a:ext cx="4168200" cy="84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901" y="2596725"/>
            <a:ext cx="3898039" cy="41518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/>
          <p:nvPr/>
        </p:nvSpPr>
        <p:spPr>
          <a:xfrm>
            <a:off x="5673900" y="3067763"/>
            <a:ext cx="4497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/etc/resolv.conf 설정.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Google DNS 설정.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5673900" y="2032075"/>
            <a:ext cx="51237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nmcli d로 네트워크 연결이 잘 되었는지 확인.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900" y="3828350"/>
            <a:ext cx="405765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/>
        </p:nvSpPr>
        <p:spPr>
          <a:xfrm>
            <a:off x="5673900" y="4903663"/>
            <a:ext cx="3552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ping 8.8.8.8 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인터넷에서 호스트의 접근을 확인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000" y="949598"/>
            <a:ext cx="4868966" cy="38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불필요한 서비스 비활성화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5732850" y="1085425"/>
            <a:ext cx="5799900" cy="14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yum install -y ntsysv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# ntsysv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-&gt; 리눅스의 부팅시 각 부팅레벨에 따라서 실행시키거나 실행시키지 않을 서비스들을 설정하는 유틸리티.</a:t>
            </a:r>
            <a:b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</a:b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비활성화의 필요성 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서버 자원확보</a:t>
            </a:r>
            <a:b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- 사용하지 않는 애플리케이션이 서버 데몬으로 떠있으면 불필요한 자원 낭비.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시스템 보안성 향상</a:t>
            </a:r>
            <a:b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- 불필요한 포트의 열림으로 인해 해커들의 공격 경로로 사용될 수 있다.</a:t>
            </a:r>
            <a:b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</a:b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불필요한 서비스 목록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# </a:t>
            </a: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auditd</a:t>
            </a: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.service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# </a:t>
            </a: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chronyd</a:t>
            </a: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.service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# </a:t>
            </a: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cups</a:t>
            </a: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.service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# </a:t>
            </a: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postfix</a:t>
            </a:r>
            <a:r>
              <a:rPr lang="en-US" sz="1500">
                <a:latin typeface="Malgun Gothic"/>
                <a:ea typeface="Malgun Gothic"/>
                <a:cs typeface="Malgun Gothic"/>
                <a:sym typeface="Malgun Gothic"/>
              </a:rPr>
              <a:t>.service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525" y="971325"/>
            <a:ext cx="4723200" cy="49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MySQL - 필수 패키지 설치 &amp; 유저 생성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6473350" y="1036650"/>
            <a:ext cx="53475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cat /etc/redhat-release</a:t>
            </a:r>
            <a:endParaRPr sz="16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-&gt; centos 버전 확인</a:t>
            </a:r>
            <a:endParaRPr sz="16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●"/>
            </a:pPr>
            <a:r>
              <a:rPr lang="en-US" sz="1600" b="1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MySQL 컴파일 하기 위한 라이브러리 설치</a:t>
            </a:r>
            <a:endParaRPr sz="1600" b="1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# yum -y install cmake</a:t>
            </a:r>
            <a:endParaRPr sz="16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# yum -y install gcc-c++</a:t>
            </a:r>
            <a:endParaRPr sz="16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00" y="986206"/>
            <a:ext cx="6191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100" y="1577062"/>
            <a:ext cx="6191249" cy="118945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6473350" y="2966025"/>
            <a:ext cx="43644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MySQL에서 사용할 계정 생성.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groupadd mysql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useradd -g mysql mysql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cat /etc/passwd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00" y="2881126"/>
            <a:ext cx="379095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/>
          <p:nvPr/>
        </p:nvSpPr>
        <p:spPr>
          <a:xfrm>
            <a:off x="282100" y="6092175"/>
            <a:ext cx="3162000" cy="160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MySQL - 옵션 설정 및 빌드와 설치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5105976"/>
            <a:ext cx="520065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7897200" y="922800"/>
            <a:ext cx="42948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MySQL 8.0.11 설치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cd /usr/local/src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wget https://downloads.mysql.com/archives/get/p/23/file/mysql-8.0.11.tar.gz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tar xvfz mysql-8.0.11.tar.gz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cd mysql-8.0.11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 rotWithShape="1">
          <a:blip r:embed="rId4">
            <a:alphaModFix/>
          </a:blip>
          <a:srcRect t="3649" b="3249"/>
          <a:stretch/>
        </p:blipFill>
        <p:spPr>
          <a:xfrm>
            <a:off x="415000" y="1044775"/>
            <a:ext cx="7482202" cy="377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MySQL - 옵션 설정 및 빌드와 설치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7518125" y="985600"/>
            <a:ext cx="5347500" cy="5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●"/>
            </a:pPr>
            <a:r>
              <a:rPr lang="en-US" sz="1200" b="1">
                <a:latin typeface="Malgun Gothic"/>
                <a:ea typeface="Malgun Gothic"/>
                <a:cs typeface="Malgun Gothic"/>
                <a:sym typeface="Malgun Gothic"/>
              </a:rPr>
              <a:t>cmake 빌드 환경 구성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# cmake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-DCMAKE_INSTALL_PREFIX=/usr/local/mysql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-DMYSQL_DATADIR=/usr/local/mysql/data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-DENABLED_LOCAL_INFILE=1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-DSYSCONFDIR=/etc 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-DDEFAULT_CHARSET=utf8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-DWITH_SSL=system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-DMYSQL_TCP_PORT=3306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-DWITH_EXTRA_CHARSETS=all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-DDEFAULT_COLLATION=utf8_general_ci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-DDOWNLOAD_BOOST=1 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-DWITH_BOOST=/usr/local/include/boost 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# make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# make install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# make test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09406"/>
            <a:ext cx="7137126" cy="4683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MySQL - 옵션 설정 및 빌드와 설치</a:t>
            </a:r>
            <a:endParaRPr sz="2000" b="0">
              <a:solidFill>
                <a:srgbClr val="666666"/>
              </a:solidFill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6924975" y="909400"/>
            <a:ext cx="53475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8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Data 소유권 / 디렉토리 권한 설정</a:t>
            </a:r>
            <a:endParaRPr sz="18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cd /usr/local/mysql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chown mysql:mysql data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chmod 750 data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36"/>
          <p:cNvSpPr txBox="1"/>
          <p:nvPr/>
        </p:nvSpPr>
        <p:spPr>
          <a:xfrm>
            <a:off x="6924975" y="2777550"/>
            <a:ext cx="33681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</a:pPr>
            <a:r>
              <a:rPr lang="en-US" sz="18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my.cnf 파라미터 설정</a:t>
            </a:r>
            <a:endParaRPr sz="18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vi /etc/my.cnf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09400"/>
            <a:ext cx="4905375" cy="9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00" y="2035200"/>
            <a:ext cx="6373174" cy="3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MySQL - root 암호 생성 및 초기화</a:t>
            </a:r>
            <a:endParaRPr sz="2000" b="0">
              <a:solidFill>
                <a:srgbClr val="666666"/>
              </a:solidFill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339900" y="2087000"/>
            <a:ext cx="5347500" cy="1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초기 root 암호 미생성 및 초기화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cd /usr/local/mysql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bin/mysqld --initialize-insecure --user=mysql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00" y="1134572"/>
            <a:ext cx="8045800" cy="9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88" y="3414188"/>
            <a:ext cx="80486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339900" y="4382525"/>
            <a:ext cx="75630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백그라운드로 MySQL 실행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cd /usr/local/mysql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bin/mysqld_safe --defaults-file=/etc/my.cnf --user=mysql&amp;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MySQL - 실행</a:t>
            </a:r>
            <a:endParaRPr sz="2000" b="0">
              <a:solidFill>
                <a:srgbClr val="666666"/>
              </a:solidFill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6844500" y="1087125"/>
            <a:ext cx="53475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MySQL 접속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cd /usr/local/mysql/bin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./mysql -uroot -p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alter user ‘root’@’localhost’ identified by ‘비밀번호’;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8" name="Google Shape;338;p38"/>
          <p:cNvPicPr preferRelativeResize="0"/>
          <p:nvPr/>
        </p:nvPicPr>
        <p:blipFill rotWithShape="1">
          <a:blip r:embed="rId3">
            <a:alphaModFix/>
          </a:blip>
          <a:srcRect r="7842"/>
          <a:stretch/>
        </p:blipFill>
        <p:spPr>
          <a:xfrm>
            <a:off x="415000" y="934725"/>
            <a:ext cx="6362625" cy="4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MySQL - Service 등록</a:t>
            </a:r>
            <a:endParaRPr sz="2000" b="0">
              <a:solidFill>
                <a:srgbClr val="666666"/>
              </a:solidFill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415000" y="4267750"/>
            <a:ext cx="53475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/usr/lib/systemd/system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vi mysql.service</a:t>
            </a: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파일 생성 후 작성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1870250"/>
            <a:ext cx="47720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00" y="969325"/>
            <a:ext cx="44958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500" y="969325"/>
            <a:ext cx="60388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/>
          <p:nvPr/>
        </p:nvSpPr>
        <p:spPr>
          <a:xfrm>
            <a:off x="432100" y="1101175"/>
            <a:ext cx="2327700" cy="195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9"/>
          <p:cNvSpPr txBox="1"/>
          <p:nvPr/>
        </p:nvSpPr>
        <p:spPr>
          <a:xfrm>
            <a:off x="5867500" y="4267750"/>
            <a:ext cx="53475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systemctl enable mysql.service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systemctl start mysql.service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systemctl status mysql.service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Hyper-V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b="0">
                <a:solidFill>
                  <a:srgbClr val="666666"/>
                </a:solidFill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282100" y="1085375"/>
            <a:ext cx="115191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●"/>
            </a:pPr>
            <a:r>
              <a:rPr lang="en-US" sz="20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Window OS에서 하드웨어를 가상화하고 </a:t>
            </a:r>
            <a:r>
              <a:rPr lang="en-US" sz="20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가상 컴퓨터(가상 머신)</a:t>
            </a:r>
            <a:r>
              <a:rPr lang="en-US" sz="20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만들고 OS를 설치하여 호스트 OS에서 여러 OS를 동작시키는 기능.</a:t>
            </a:r>
            <a:endParaRPr sz="20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282100" y="4592375"/>
            <a:ext cx="115191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●"/>
            </a:pPr>
            <a:r>
              <a:rPr lang="en-US" sz="20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Window 10 Pro 버전임을 확인.</a:t>
            </a:r>
            <a:endParaRPr sz="20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●"/>
            </a:pPr>
            <a:r>
              <a:rPr lang="en-US" sz="20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PowerShell을 관리자 권한으로 실행하여 명령어 입력 후 Hyper-V 사용하도록 설정.</a:t>
            </a:r>
            <a:endParaRPr sz="20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●"/>
            </a:pPr>
            <a:r>
              <a:rPr lang="en-US" sz="20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Windows 기능에서 Hyper-V 역할 활성화.</a:t>
            </a:r>
            <a:endParaRPr sz="20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75" y="2036075"/>
            <a:ext cx="7908496" cy="23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9700" y="1866474"/>
            <a:ext cx="3080750" cy="30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>
            <a:off x="8786825" y="3455800"/>
            <a:ext cx="2331000" cy="100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1974050" y="2844700"/>
            <a:ext cx="4254300" cy="329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Apache - 필수 패키지 설치</a:t>
            </a:r>
            <a:endParaRPr sz="2000" b="0">
              <a:solidFill>
                <a:srgbClr val="666666"/>
              </a:solidFill>
            </a:endParaRPr>
          </a:p>
        </p:txBody>
      </p:sp>
      <p:sp>
        <p:nvSpPr>
          <p:cNvPr id="355" name="Google Shape;355;p40"/>
          <p:cNvSpPr txBox="1"/>
          <p:nvPr/>
        </p:nvSpPr>
        <p:spPr>
          <a:xfrm>
            <a:off x="6429275" y="966575"/>
            <a:ext cx="53475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pcre 설치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pcre는 펄 호환 정규 표현식으로서, 정규식 패턴 일치를 구현하는 함수의 집합.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Apache, PHP 등을 포함한 오픈 소스 프로젝트에서 사용되고 있다.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아파치 2.4 버전을 설치시 pcre가 필요.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mkdir -p /usr/local/src/apache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cd /usr/local/src/apache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wget https://ftp.pcre.org/pub/pcre/pcre-8.43.tar.gz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tar -xvzf pcre-8.43.tar.gz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cd pcre-8.43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./configure </a:t>
            </a: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--prefix=/usr/local/apache/pcre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make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make install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 rotWithShape="1">
          <a:blip r:embed="rId3">
            <a:alphaModFix/>
          </a:blip>
          <a:srcRect t="5873"/>
          <a:stretch/>
        </p:blipFill>
        <p:spPr>
          <a:xfrm>
            <a:off x="415000" y="966575"/>
            <a:ext cx="5886450" cy="47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Apache - apr &amp; apr-util</a:t>
            </a:r>
            <a:endParaRPr sz="2000" b="0">
              <a:solidFill>
                <a:srgbClr val="666666"/>
              </a:solidFill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415000" y="1004600"/>
            <a:ext cx="53475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US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Apache 2.4 이상부터는 apr &amp; apr-util이 필요.</a:t>
            </a:r>
            <a:endParaRPr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wget http://apache.mirror.cdnetworks.com/httpd/httpd-2.4.46.tar.gz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wget http://apache.mirror.cdnetworks.com/apr/apr-1.6.5.tar.gz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wget http://apache.mirror.cdnetworks.com/apr/apr-util-1.6.1.tar.gz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tar -xvzf httpd-2.4.46.tar.gz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tar -xvzf apr-1.6.5.tar.gz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tar -xvzf apr-util-1.6.1.tar.gz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모두 압축을 풀고.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apr &amp; apr util을 httpd srclib폴더에 넣어준다. 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mv apr-1.6.5 httpd-2.4.46/srclib/apr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mv apr-util-1.6.1 httpd-2.4.46/srclib/apr-util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apache를 설치합니다.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cd httpd-2.4.46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./configure --prefix=/usr/local/apache --enable-so --enable-ssl=shared --with-ssl=/usr/local/ssl --enable-rewrite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make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make install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p41"/>
          <p:cNvPicPr preferRelativeResize="0"/>
          <p:nvPr/>
        </p:nvPicPr>
        <p:blipFill rotWithShape="1">
          <a:blip r:embed="rId3">
            <a:alphaModFix/>
          </a:blip>
          <a:srcRect t="25716"/>
          <a:stretch/>
        </p:blipFill>
        <p:spPr>
          <a:xfrm>
            <a:off x="4192275" y="3522775"/>
            <a:ext cx="6362625" cy="945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41"/>
          <p:cNvCxnSpPr/>
          <p:nvPr/>
        </p:nvCxnSpPr>
        <p:spPr>
          <a:xfrm>
            <a:off x="3402075" y="3723700"/>
            <a:ext cx="790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/>
        </p:nvSpPr>
        <p:spPr>
          <a:xfrm>
            <a:off x="4455225" y="884800"/>
            <a:ext cx="53475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서비스(httpd.service)를 등록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vi /usr/lib/systemd/system/httpd.service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42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Apache - 서비스 등록 &amp; 실행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371" name="Google Shape;3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884800"/>
            <a:ext cx="402907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2"/>
          <p:cNvPicPr preferRelativeResize="0"/>
          <p:nvPr/>
        </p:nvPicPr>
        <p:blipFill rotWithShape="1">
          <a:blip r:embed="rId4">
            <a:alphaModFix/>
          </a:blip>
          <a:srcRect t="10466"/>
          <a:stretch/>
        </p:blipFill>
        <p:spPr>
          <a:xfrm>
            <a:off x="415000" y="3184300"/>
            <a:ext cx="11776999" cy="24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2"/>
          <p:cNvSpPr txBox="1"/>
          <p:nvPr/>
        </p:nvSpPr>
        <p:spPr>
          <a:xfrm>
            <a:off x="4455225" y="1903000"/>
            <a:ext cx="53475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서비스(httpd.service)를 실행</a:t>
            </a:r>
            <a:endParaRPr sz="1600" b="1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# systemctl stop httpd</a:t>
            </a:r>
            <a:endParaRPr sz="16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# systemctl start httpd</a:t>
            </a:r>
            <a:endParaRPr sz="16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# systemctl status httpd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 txBox="1"/>
          <p:nvPr/>
        </p:nvSpPr>
        <p:spPr>
          <a:xfrm>
            <a:off x="304800" y="3899550"/>
            <a:ext cx="53475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방화벽에서 웹 포트 열기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vi /etc/firewalld/zones/public.xml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  &lt;service name="http"/&gt;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  &lt;service name="https"/&gt;</a:t>
            </a:r>
            <a:b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firewall-cmd --reload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43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Apache - 방화벽 설정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380" name="Google Shape;380;p43"/>
          <p:cNvPicPr preferRelativeResize="0"/>
          <p:nvPr/>
        </p:nvPicPr>
        <p:blipFill rotWithShape="1">
          <a:blip r:embed="rId3">
            <a:alphaModFix/>
          </a:blip>
          <a:srcRect b="74786"/>
          <a:stretch/>
        </p:blipFill>
        <p:spPr>
          <a:xfrm>
            <a:off x="415000" y="980534"/>
            <a:ext cx="10516858" cy="269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/>
        </p:nvSpPr>
        <p:spPr>
          <a:xfrm>
            <a:off x="304800" y="5221450"/>
            <a:ext cx="86025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</a:pPr>
            <a:r>
              <a:rPr lang="en-US" sz="18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ip 주소에서 Apache 실행 확인</a:t>
            </a:r>
            <a:endParaRPr sz="18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44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Apache - 실행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21800"/>
            <a:ext cx="11887200" cy="422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 txBox="1"/>
          <p:nvPr/>
        </p:nvSpPr>
        <p:spPr>
          <a:xfrm>
            <a:off x="6263350" y="809575"/>
            <a:ext cx="5915100" cy="5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500" b="1">
                <a:highlight>
                  <a:srgbClr val="FFFFFF"/>
                </a:highlight>
              </a:rPr>
              <a:t>Perl 의존성</a:t>
            </a:r>
            <a:endParaRPr sz="1500" b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</a:rPr>
              <a:t># yum install libxml2-devel</a:t>
            </a: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</a:rPr>
              <a:t># yum install perl</a:t>
            </a:r>
            <a:endParaRPr sz="1500">
              <a:highlight>
                <a:srgbClr val="FFFFFF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highlight>
                  <a:srgbClr val="FFFFFF"/>
                </a:highlight>
              </a:rPr>
              <a:t>최신버전 php7.4 설치</a:t>
            </a:r>
            <a:endParaRPr sz="1500" b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# wget https://www.php.net/distributions/php-7.4.11.tar.gz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# ./configure --prefix=/usr/local/php \ --enable-mysqlnd \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    --with-pdo-mysql \ --with-pdo-mysql=mysqlnd \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    --with-pdo-pgsql=/usr/bin/pg_config \ --enable-bcmath \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    --enable-fpm \ --with-fpm-user=www-data \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    --with-fpm-group=www-data \ --enable-mbstring \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    --enable-phpdbg \ --enable-shmop \ --enable-sockets \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    --enable-sysvmsg \ --enable-sysvsem \ --enable-sysvshm \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    --enable-zip \ --with-libzip=/usr/lib/x86_64-linux-gnu \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    --with-zlib \ --with-curl \ --with-pear \ --with-openssl \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    --enable-pcntl \ --with-readline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/>
              <a:t>perl 실행 경로 재설정</a:t>
            </a:r>
            <a:endParaRPr sz="15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# vi /{아파치 설치 경로}/apache/bin/apxs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#!/replace/with/path/to/perl/interpreter -w (초기 설정 삭제)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#!/usr/bin/perl -w (perl 실행 경로로 수정)</a:t>
            </a:r>
            <a:endParaRPr sz="1500" b="1">
              <a:highlight>
                <a:srgbClr val="FFFFFF"/>
              </a:highlight>
            </a:endParaRPr>
          </a:p>
        </p:txBody>
      </p:sp>
      <p:sp>
        <p:nvSpPr>
          <p:cNvPr id="393" name="Google Shape;393;p45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PHP - 필수 패키지 설치 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394" name="Google Shape;3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5" y="833431"/>
            <a:ext cx="5915025" cy="5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/>
        </p:nvSpPr>
        <p:spPr>
          <a:xfrm>
            <a:off x="6232400" y="1764300"/>
            <a:ext cx="59031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Build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make &amp; make install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PHP 설정 파일을 복사</a:t>
            </a:r>
            <a:b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(/etc/my.cnf 를 참고하여 socket 경로를 일치)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cp /usr/local/src/php-7.4.11/php.ini-development /usr/local/apache/conf/php.ini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vi /usr/local/apache/conf/php.ini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mysqli.default_socket = {경로}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아파치 설정 값 수정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vi /usr/local/apache/conf/httpd.conf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i="1">
                <a:latin typeface="Malgun Gothic"/>
                <a:ea typeface="Malgun Gothic"/>
                <a:cs typeface="Malgun Gothic"/>
                <a:sym typeface="Malgun Gothic"/>
              </a:rPr>
              <a:t>&lt;-------------------------내용 추가-------------------------&gt;</a:t>
            </a:r>
            <a:endParaRPr sz="16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    AddType application/x-httpd-php .php .html .htm .inc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    AddType application/x-httpd-php-source .phps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46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PHP - 빌드 및 설정 값 수정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401" name="Google Shape;4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00" y="844475"/>
            <a:ext cx="7696805" cy="84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00" y="1776438"/>
            <a:ext cx="574357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/>
          <p:nvPr/>
        </p:nvSpPr>
        <p:spPr>
          <a:xfrm>
            <a:off x="7048400" y="947250"/>
            <a:ext cx="51435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vi /usr/local/apache/htdocs/index.html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i="1">
                <a:latin typeface="Malgun Gothic"/>
                <a:ea typeface="Malgun Gothic"/>
                <a:cs typeface="Malgun Gothic"/>
                <a:sym typeface="Malgun Gothic"/>
              </a:rPr>
              <a:t>  &lt;---------------------파일 생성---------------------&gt;</a:t>
            </a:r>
            <a:endParaRPr sz="1600" i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&lt;?php phpinfo(); ?&gt;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en-US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이후 IP 주소를 입력하여 웹 페이지 확인</a:t>
            </a:r>
            <a:endParaRPr sz="16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※ vi /etc/php.ini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short_open_tag = </a:t>
            </a: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On </a:t>
            </a:r>
            <a:r>
              <a:rPr lang="en-US" sz="15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사용시 &lt;? phpinfo(); ?&gt;</a:t>
            </a: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47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PHP - 실행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409" name="Google Shape;4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855824"/>
            <a:ext cx="6633400" cy="50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/>
        </p:nvSpPr>
        <p:spPr>
          <a:xfrm>
            <a:off x="7048500" y="982775"/>
            <a:ext cx="5143500" cy="2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vi /usr/local/apache/htdocs/dbconn.php&gt;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latin typeface="Malgun Gothic"/>
                <a:ea typeface="Malgun Gothic"/>
                <a:cs typeface="Malgun Gothic"/>
                <a:sym typeface="Malgun Gothic"/>
              </a:rPr>
              <a:t>  &lt;---------------------파일 생성---------------------&gt;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&lt;?php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$db_host = "</a:t>
            </a:r>
            <a:r>
              <a:rPr lang="en-US" sz="1300" b="1">
                <a:latin typeface="Malgun Gothic"/>
                <a:ea typeface="Malgun Gothic"/>
                <a:cs typeface="Malgun Gothic"/>
                <a:sym typeface="Malgun Gothic"/>
              </a:rPr>
              <a:t>localhost</a:t>
            </a: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";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$db_user = "</a:t>
            </a:r>
            <a:r>
              <a:rPr lang="en-US" sz="1300" b="1"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";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$db_pw = "</a:t>
            </a:r>
            <a:r>
              <a:rPr lang="en-US" sz="1300" b="1"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";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$db_name = "</a:t>
            </a:r>
            <a:r>
              <a:rPr lang="en-US" sz="1300" b="1">
                <a:latin typeface="Malgun Gothic"/>
                <a:ea typeface="Malgun Gothic"/>
                <a:cs typeface="Malgun Gothic"/>
                <a:sym typeface="Malgun Gothic"/>
              </a:rPr>
              <a:t>데이터베이스 이름</a:t>
            </a: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";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$conn = mysqli_connect($db_host, $db_user, $db_pw, $db_name);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if(mysqli_connect_errno($conn))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{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  echo "Database connect error :" , mysqli_connect_errno();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  echo "&lt;br&gt;";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else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{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  echo "연결 완료!!!&lt;br&gt;";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?&gt;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en-US" sz="1300" b="1">
                <a:latin typeface="Malgun Gothic"/>
                <a:ea typeface="Malgun Gothic"/>
                <a:cs typeface="Malgun Gothic"/>
                <a:sym typeface="Malgun Gothic"/>
              </a:rPr>
              <a:t>{IP 주소}/{db.php}</a:t>
            </a:r>
            <a:endParaRPr sz="13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48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PHP &amp; MySQL 연동 확인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416" name="Google Shape;4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2657075"/>
            <a:ext cx="6536750" cy="33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00" y="982775"/>
            <a:ext cx="6536749" cy="154393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/>
          <p:nvPr/>
        </p:nvSpPr>
        <p:spPr>
          <a:xfrm>
            <a:off x="4071950" y="2022575"/>
            <a:ext cx="576000" cy="160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/>
        </p:nvSpPr>
        <p:spPr>
          <a:xfrm>
            <a:off x="6515900" y="1942525"/>
            <a:ext cx="51435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proFTP보다 ‘보안’이 강화된 vsftpd(very secure -)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vsftpd 패키지 설치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yum -y install vsftpd</a:t>
            </a: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사용자 접속 허용 여부 설정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vi /etc/vsftpd/vsftpd.conf</a:t>
            </a: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anonymous_enable=</a:t>
            </a: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# chroot_list_enable=</a:t>
            </a:r>
            <a:r>
              <a:rPr lang="en-US" sz="1500" b="1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YES</a:t>
            </a:r>
            <a:endParaRPr sz="1500" b="1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허용할 계정 추가</a:t>
            </a: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vi /etc/vsftpd/chroot_list</a:t>
            </a: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root</a:t>
            </a: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49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FTP - 필수 패키지 설치 및 계정 허용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425" name="Google Shape;4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5" y="1083521"/>
            <a:ext cx="11213751" cy="6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63" y="1942525"/>
            <a:ext cx="627697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9"/>
          <p:cNvSpPr/>
          <p:nvPr/>
        </p:nvSpPr>
        <p:spPr>
          <a:xfrm>
            <a:off x="1268450" y="1379975"/>
            <a:ext cx="2495100" cy="237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Hyper-V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b="0">
                <a:solidFill>
                  <a:srgbClr val="666666"/>
                </a:solidFill>
              </a:rPr>
              <a:t> </a:t>
            </a:r>
            <a:r>
              <a:rPr lang="en-US" sz="2000" b="0">
                <a:solidFill>
                  <a:srgbClr val="666666"/>
                </a:solidFill>
              </a:rPr>
              <a:t>Linux Image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1056525"/>
            <a:ext cx="7512701" cy="35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415000" y="4790425"/>
            <a:ext cx="4188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●"/>
            </a:pPr>
            <a:r>
              <a:rPr lang="en-US" sz="15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CentOS 7 부터 2세대를 지원 </a:t>
            </a:r>
            <a:endParaRPr sz="11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9010375" y="922775"/>
            <a:ext cx="32274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8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요구사항</a:t>
            </a:r>
            <a:endParaRPr sz="18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Linux : 2 Core / 2 Mem / Disk 20GB</a:t>
            </a:r>
            <a:endParaRPr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0"/>
          <p:cNvSpPr txBox="1"/>
          <p:nvPr/>
        </p:nvSpPr>
        <p:spPr>
          <a:xfrm>
            <a:off x="7124700" y="937625"/>
            <a:ext cx="51435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방화벽 설정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firewall-cmd --permanent --add-service=ftp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firewall-cmd --permanent --add-port=21/tcp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firewall-cmd --reload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SELINUX 해제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vi /etc/selinux/config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SELINUX=</a:t>
            </a: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disabled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50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FTP - 방화벽 설정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3">
            <a:alphaModFix/>
          </a:blip>
          <a:srcRect t="24670"/>
          <a:stretch/>
        </p:blipFill>
        <p:spPr>
          <a:xfrm>
            <a:off x="415000" y="937625"/>
            <a:ext cx="6633500" cy="123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0"/>
          <p:cNvPicPr preferRelativeResize="0"/>
          <p:nvPr/>
        </p:nvPicPr>
        <p:blipFill rotWithShape="1">
          <a:blip r:embed="rId4">
            <a:alphaModFix/>
          </a:blip>
          <a:srcRect r="2733"/>
          <a:stretch/>
        </p:blipFill>
        <p:spPr>
          <a:xfrm>
            <a:off x="415000" y="2690825"/>
            <a:ext cx="66335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 txBox="1"/>
          <p:nvPr/>
        </p:nvSpPr>
        <p:spPr>
          <a:xfrm>
            <a:off x="8231275" y="936175"/>
            <a:ext cx="51435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vsftpd.conf 내용 수정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vi /etc/vsftpd/vsftpd.conf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listen=</a:t>
            </a: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YES</a:t>
            </a: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(ipv4)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listen_ipv6=</a:t>
            </a: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NO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데몬 재시작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systemctl enable vsftpd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# systemctl restart vsftpd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51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FTP - 서비스 설정 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442" name="Google Shape;4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25" y="936174"/>
            <a:ext cx="7797350" cy="24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25" y="3425725"/>
            <a:ext cx="9039400" cy="25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/>
        </p:nvSpPr>
        <p:spPr>
          <a:xfrm>
            <a:off x="5499225" y="1700550"/>
            <a:ext cx="51435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500 vsftpd 오류 발생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vi /etc/vsftpd/vsftpd.conf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allow_writeable_chroot=YES 설정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52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FTP - 서비스 설정 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450" name="Google Shape;450;p52"/>
          <p:cNvPicPr preferRelativeResize="0"/>
          <p:nvPr/>
        </p:nvPicPr>
        <p:blipFill rotWithShape="1">
          <a:blip r:embed="rId3">
            <a:alphaModFix/>
          </a:blip>
          <a:srcRect t="19886" r="47783" b="23599"/>
          <a:stretch/>
        </p:blipFill>
        <p:spPr>
          <a:xfrm>
            <a:off x="415000" y="1700550"/>
            <a:ext cx="4865674" cy="44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00" y="933499"/>
            <a:ext cx="60102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2"/>
          <p:cNvSpPr/>
          <p:nvPr/>
        </p:nvSpPr>
        <p:spPr>
          <a:xfrm>
            <a:off x="415000" y="4483725"/>
            <a:ext cx="1780800" cy="297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2"/>
          <p:cNvCxnSpPr/>
          <p:nvPr/>
        </p:nvCxnSpPr>
        <p:spPr>
          <a:xfrm>
            <a:off x="1928825" y="1138525"/>
            <a:ext cx="4205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/>
        </p:nvSpPr>
        <p:spPr>
          <a:xfrm>
            <a:off x="9854900" y="951225"/>
            <a:ext cx="4449600" cy="1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FTP Client 설치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yum -y install ftp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FTP 접속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ftp://{ip주소}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53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FTP - 실행 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460" name="Google Shape;4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51222"/>
            <a:ext cx="9439899" cy="42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/>
        </p:nvSpPr>
        <p:spPr>
          <a:xfrm>
            <a:off x="415000" y="4903975"/>
            <a:ext cx="97188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/etc/firewalld/zones/public.xml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rule을 추가하여 특정 Port 혹은 서비스 특정 IP만 접근가능하도록 함.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192.168.13</a:t>
            </a: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.1로 설정하고 난 뒤 사무실 IP(192.168.13</a:t>
            </a: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.1)로 ssh 접근이 되지 않는 상황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54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방화벽 설정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467" name="Google Shape;4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84825"/>
            <a:ext cx="9899876" cy="36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4"/>
          <p:cNvSpPr/>
          <p:nvPr/>
        </p:nvSpPr>
        <p:spPr>
          <a:xfrm>
            <a:off x="6395775" y="2792250"/>
            <a:ext cx="2511300" cy="57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/>
        </p:nvSpPr>
        <p:spPr>
          <a:xfrm>
            <a:off x="415000" y="4903975"/>
            <a:ext cx="97188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/etc/firewalld/zones/public.xml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192.168.137.1 에서만 SSH, RDP(3389), HTTP 접근 가능하도록 설정.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firewall-cmd --reload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방화벽 다시 로드.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55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Linux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방화벽 설정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475" name="Google Shape;4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839700"/>
            <a:ext cx="4084199" cy="39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498" y="839706"/>
            <a:ext cx="736282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5"/>
          <p:cNvSpPr txBox="1"/>
          <p:nvPr/>
        </p:nvSpPr>
        <p:spPr>
          <a:xfrm>
            <a:off x="4591500" y="3684650"/>
            <a:ext cx="97188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firewall-cmd --list-all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en-US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사용 가능한 서비스/포트 출력.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55"/>
          <p:cNvSpPr/>
          <p:nvPr/>
        </p:nvSpPr>
        <p:spPr>
          <a:xfrm>
            <a:off x="4647900" y="2829625"/>
            <a:ext cx="7306500" cy="772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5"/>
          <p:cNvSpPr/>
          <p:nvPr/>
        </p:nvSpPr>
        <p:spPr>
          <a:xfrm>
            <a:off x="487875" y="2690225"/>
            <a:ext cx="2467200" cy="20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>
            <a:spLocks noGrp="1"/>
          </p:cNvSpPr>
          <p:nvPr>
            <p:ph type="ctrTitle"/>
          </p:nvPr>
        </p:nvSpPr>
        <p:spPr>
          <a:xfrm>
            <a:off x="0" y="27145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3. Window</a:t>
            </a:r>
            <a:endParaRPr sz="3959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/>
          <p:nvPr/>
        </p:nvSpPr>
        <p:spPr>
          <a:xfrm>
            <a:off x="6228225" y="4887575"/>
            <a:ext cx="6148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Window 2019 server 디스크 이미지 파일을 다운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57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install 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491" name="Google Shape;491;p57"/>
          <p:cNvPicPr preferRelativeResize="0"/>
          <p:nvPr/>
        </p:nvPicPr>
        <p:blipFill rotWithShape="1">
          <a:blip r:embed="rId3">
            <a:alphaModFix/>
          </a:blip>
          <a:srcRect b="4924"/>
          <a:stretch/>
        </p:blipFill>
        <p:spPr>
          <a:xfrm>
            <a:off x="415000" y="909400"/>
            <a:ext cx="7131523" cy="36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8733" y="909406"/>
            <a:ext cx="4603266" cy="315212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7"/>
          <p:cNvSpPr/>
          <p:nvPr/>
        </p:nvSpPr>
        <p:spPr>
          <a:xfrm>
            <a:off x="8438550" y="1660925"/>
            <a:ext cx="2625300" cy="14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/>
          <p:nvPr/>
        </p:nvSpPr>
        <p:spPr>
          <a:xfrm>
            <a:off x="415000" y="4887575"/>
            <a:ext cx="514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Desktop 버전으로 설치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58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install </a:t>
            </a:r>
            <a:endParaRPr sz="2000" b="0">
              <a:solidFill>
                <a:srgbClr val="666666"/>
              </a:solidFill>
            </a:endParaRPr>
          </a:p>
        </p:txBody>
      </p:sp>
      <p:sp>
        <p:nvSpPr>
          <p:cNvPr id="500" name="Google Shape;500;p58"/>
          <p:cNvSpPr txBox="1"/>
          <p:nvPr/>
        </p:nvSpPr>
        <p:spPr>
          <a:xfrm>
            <a:off x="5745675" y="4872450"/>
            <a:ext cx="514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password를 설정</a:t>
            </a: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1" name="Google Shape;5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09406"/>
            <a:ext cx="4375964" cy="382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114" y="909406"/>
            <a:ext cx="4449372" cy="3810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9"/>
          <p:cNvSpPr txBox="1"/>
          <p:nvPr/>
        </p:nvSpPr>
        <p:spPr>
          <a:xfrm>
            <a:off x="415000" y="4887575"/>
            <a:ext cx="514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Server Manager 화면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-&gt; Add roles and features 클릭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59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Server Manager 설정</a:t>
            </a:r>
            <a:endParaRPr sz="2000" b="0">
              <a:solidFill>
                <a:srgbClr val="666666"/>
              </a:solidFill>
            </a:endParaRPr>
          </a:p>
        </p:txBody>
      </p:sp>
      <p:sp>
        <p:nvSpPr>
          <p:cNvPr id="509" name="Google Shape;509;p59"/>
          <p:cNvSpPr txBox="1"/>
          <p:nvPr/>
        </p:nvSpPr>
        <p:spPr>
          <a:xfrm>
            <a:off x="6183425" y="4887575"/>
            <a:ext cx="514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Remote Desktop Services 체크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Web Service (IIS) 체크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83913"/>
            <a:ext cx="5593277" cy="36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425" y="983932"/>
            <a:ext cx="5593277" cy="360619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9"/>
          <p:cNvSpPr/>
          <p:nvPr/>
        </p:nvSpPr>
        <p:spPr>
          <a:xfrm>
            <a:off x="2062750" y="2210100"/>
            <a:ext cx="1205400" cy="214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Hyper-V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b="0">
                <a:solidFill>
                  <a:srgbClr val="666666"/>
                </a:solidFill>
              </a:rPr>
              <a:t> </a:t>
            </a:r>
            <a:r>
              <a:rPr lang="en-US" sz="2000" b="0">
                <a:solidFill>
                  <a:srgbClr val="666666"/>
                </a:solidFill>
              </a:rPr>
              <a:t>Linux 가상 컴퓨터 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r="1989" b="28289"/>
          <a:stretch/>
        </p:blipFill>
        <p:spPr>
          <a:xfrm>
            <a:off x="415000" y="922775"/>
            <a:ext cx="3965000" cy="22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9010375" y="922775"/>
            <a:ext cx="32274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8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요구사항</a:t>
            </a:r>
            <a:endParaRPr sz="18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Linux : 2 Core / 2 Mem / Disk 20GB</a:t>
            </a:r>
            <a:endParaRPr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4966200" y="922775"/>
            <a:ext cx="3852576" cy="2625850"/>
            <a:chOff x="1486250" y="3468900"/>
            <a:chExt cx="3852576" cy="2625850"/>
          </a:xfrm>
        </p:grpSpPr>
        <p:pic>
          <p:nvPicPr>
            <p:cNvPr id="116" name="Google Shape;11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6250" y="3468900"/>
              <a:ext cx="3852576" cy="262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/>
            <p:nvPr/>
          </p:nvSpPr>
          <p:spPr>
            <a:xfrm>
              <a:off x="2384225" y="4406800"/>
              <a:ext cx="763500" cy="147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6897638" y="3262726"/>
            <a:ext cx="4155053" cy="2832025"/>
            <a:chOff x="6897638" y="3262726"/>
            <a:chExt cx="4155053" cy="2832025"/>
          </a:xfrm>
        </p:grpSpPr>
        <p:pic>
          <p:nvPicPr>
            <p:cNvPr id="119" name="Google Shape;119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97638" y="3262726"/>
              <a:ext cx="4155053" cy="283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5"/>
            <p:cNvSpPr/>
            <p:nvPr/>
          </p:nvSpPr>
          <p:spPr>
            <a:xfrm>
              <a:off x="7889375" y="4077000"/>
              <a:ext cx="929400" cy="147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1607113" y="3262725"/>
            <a:ext cx="4045376" cy="2757286"/>
            <a:chOff x="4942338" y="922775"/>
            <a:chExt cx="4045376" cy="2757286"/>
          </a:xfrm>
        </p:grpSpPr>
        <p:pic>
          <p:nvPicPr>
            <p:cNvPr id="122" name="Google Shape;12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42338" y="922775"/>
              <a:ext cx="4045376" cy="2757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5"/>
            <p:cNvSpPr/>
            <p:nvPr/>
          </p:nvSpPr>
          <p:spPr>
            <a:xfrm>
              <a:off x="5898650" y="1954900"/>
              <a:ext cx="410100" cy="147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/>
          <p:nvPr/>
        </p:nvSpPr>
        <p:spPr>
          <a:xfrm>
            <a:off x="415000" y="4887575"/>
            <a:ext cx="514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Remote Desktop Services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Role Service 항목들 체크(except Virtual)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60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Server Manager - Remote &amp; Web</a:t>
            </a:r>
            <a:endParaRPr sz="2000" b="0">
              <a:solidFill>
                <a:srgbClr val="666666"/>
              </a:solidFill>
            </a:endParaRPr>
          </a:p>
        </p:txBody>
      </p:sp>
      <p:sp>
        <p:nvSpPr>
          <p:cNvPr id="519" name="Google Shape;519;p60"/>
          <p:cNvSpPr txBox="1"/>
          <p:nvPr/>
        </p:nvSpPr>
        <p:spPr>
          <a:xfrm>
            <a:off x="6183425" y="4887575"/>
            <a:ext cx="514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Web Service Role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Role Service - [FTP Server] 항목 체크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0" name="Google Shape;5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71850"/>
            <a:ext cx="5607251" cy="361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425" y="971838"/>
            <a:ext cx="5607251" cy="3615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Network 연결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7" name="Google Shape;527;p61"/>
          <p:cNvSpPr txBox="1"/>
          <p:nvPr/>
        </p:nvSpPr>
        <p:spPr>
          <a:xfrm>
            <a:off x="5571900" y="5179550"/>
            <a:ext cx="60594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가상 컴퓨팅 OS의 IP, DNS 주소 설정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61"/>
          <p:cNvSpPr txBox="1"/>
          <p:nvPr/>
        </p:nvSpPr>
        <p:spPr>
          <a:xfrm>
            <a:off x="415000" y="830800"/>
            <a:ext cx="10719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</a:rPr>
              <a:t>가상 컴퓨터</a:t>
            </a:r>
            <a:endParaRPr sz="1000" b="1">
              <a:solidFill>
                <a:schemeClr val="dk1"/>
              </a:solidFill>
            </a:endParaRPr>
          </a:p>
        </p:txBody>
      </p:sp>
      <p:grpSp>
        <p:nvGrpSpPr>
          <p:cNvPr id="529" name="Google Shape;529;p61"/>
          <p:cNvGrpSpPr/>
          <p:nvPr/>
        </p:nvGrpSpPr>
        <p:grpSpPr>
          <a:xfrm>
            <a:off x="5571900" y="830800"/>
            <a:ext cx="4835649" cy="4150851"/>
            <a:chOff x="5210225" y="907000"/>
            <a:chExt cx="4835649" cy="4150851"/>
          </a:xfrm>
        </p:grpSpPr>
        <p:pic>
          <p:nvPicPr>
            <p:cNvPr id="530" name="Google Shape;530;p61"/>
            <p:cNvPicPr preferRelativeResize="0"/>
            <p:nvPr/>
          </p:nvPicPr>
          <p:blipFill rotWithShape="1">
            <a:blip r:embed="rId3">
              <a:alphaModFix/>
            </a:blip>
            <a:srcRect r="33700"/>
            <a:stretch/>
          </p:blipFill>
          <p:spPr>
            <a:xfrm>
              <a:off x="5210225" y="1214200"/>
              <a:ext cx="4835649" cy="3843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61"/>
            <p:cNvSpPr txBox="1"/>
            <p:nvPr/>
          </p:nvSpPr>
          <p:spPr>
            <a:xfrm>
              <a:off x="5210225" y="907000"/>
              <a:ext cx="10719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</a:rPr>
                <a:t>Host PC</a:t>
              </a:r>
              <a:endParaRPr sz="1000" b="1">
                <a:solidFill>
                  <a:schemeClr val="dk1"/>
                </a:solidFill>
              </a:endParaRPr>
            </a:p>
          </p:txBody>
        </p:sp>
      </p:grpSp>
      <p:pic>
        <p:nvPicPr>
          <p:cNvPr id="532" name="Google Shape;532;p61"/>
          <p:cNvPicPr preferRelativeResize="0"/>
          <p:nvPr/>
        </p:nvPicPr>
        <p:blipFill rotWithShape="1">
          <a:blip r:embed="rId4">
            <a:alphaModFix/>
          </a:blip>
          <a:srcRect r="51851" b="6829"/>
          <a:stretch/>
        </p:blipFill>
        <p:spPr>
          <a:xfrm>
            <a:off x="415000" y="1138000"/>
            <a:ext cx="3938226" cy="491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Google Shape;533;p61"/>
          <p:cNvCxnSpPr/>
          <p:nvPr/>
        </p:nvCxnSpPr>
        <p:spPr>
          <a:xfrm rot="10800000" flipH="1">
            <a:off x="3562950" y="3075625"/>
            <a:ext cx="3884400" cy="13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2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원격 데스크톱 연결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9" name="Google Shape;5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67971"/>
            <a:ext cx="5254525" cy="3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2"/>
          <p:cNvSpPr txBox="1"/>
          <p:nvPr/>
        </p:nvSpPr>
        <p:spPr>
          <a:xfrm>
            <a:off x="415000" y="4380475"/>
            <a:ext cx="73347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US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원격 데스크톱 연결 - [가상 컴퓨터 IP] 입력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US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옵션 사용 클릭 후</a:t>
            </a:r>
            <a:br>
              <a:rPr lang="en-US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사용자 - Administrator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비밀번호 - {설정한 비밀번호} 입력 후 연결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"/>
          <p:cNvSpPr txBox="1"/>
          <p:nvPr/>
        </p:nvSpPr>
        <p:spPr>
          <a:xfrm>
            <a:off x="415000" y="5429125"/>
            <a:ext cx="514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원격 데스크톱 연결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63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원격 데스크톱 연결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547" name="Google Shape;5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35800"/>
            <a:ext cx="11090900" cy="44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"/>
          <p:cNvSpPr txBox="1"/>
          <p:nvPr/>
        </p:nvSpPr>
        <p:spPr>
          <a:xfrm>
            <a:off x="8532100" y="909400"/>
            <a:ext cx="514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http://localhost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-&gt; IIS 웹 서버 실행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64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IIS 웹 서버</a:t>
            </a:r>
            <a:endParaRPr sz="2000" b="0">
              <a:solidFill>
                <a:srgbClr val="666666"/>
              </a:solidFill>
            </a:endParaRPr>
          </a:p>
        </p:txBody>
      </p:sp>
      <p:pic>
        <p:nvPicPr>
          <p:cNvPr id="554" name="Google Shape;5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09398"/>
            <a:ext cx="7983374" cy="51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5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IIS + PHP(FastCGI) 연동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0" name="Google Shape;560;p65"/>
          <p:cNvSpPr txBox="1"/>
          <p:nvPr/>
        </p:nvSpPr>
        <p:spPr>
          <a:xfrm>
            <a:off x="415000" y="5131900"/>
            <a:ext cx="90147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FastCGI를 사용하기 위해 Non Thread Safe 버전을 다운로드 받는다.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Version : php 7.3.23 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1" name="Google Shape;5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1064831"/>
            <a:ext cx="4637574" cy="274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974" y="1064831"/>
            <a:ext cx="6312800" cy="407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CGI 등록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8" name="Google Shape;5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09406"/>
            <a:ext cx="6312800" cy="407009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6"/>
          <p:cNvSpPr txBox="1"/>
          <p:nvPr/>
        </p:nvSpPr>
        <p:spPr>
          <a:xfrm>
            <a:off x="415000" y="5131900"/>
            <a:ext cx="90147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Server Manager - ‘CGI’ Roles install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7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IIS + PHP(FastCGI) 연동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5" name="Google Shape;575;p67"/>
          <p:cNvSpPr txBox="1"/>
          <p:nvPr/>
        </p:nvSpPr>
        <p:spPr>
          <a:xfrm>
            <a:off x="321250" y="4173750"/>
            <a:ext cx="90147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IIS에 php 확장자를 처리하도록 ‘Handler Mapping’을 추가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●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‘Add Module Mapping’ 클릭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 경로 : </a:t>
            </a:r>
            <a:r>
              <a:rPr lang="en-US" b="1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*php</a:t>
            </a:r>
            <a:endParaRPr b="1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: </a:t>
            </a:r>
            <a:r>
              <a:rPr lang="en-US" b="1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FastCgiModule</a:t>
            </a:r>
            <a:endParaRPr b="1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 파일 : {PHP 설치 경로}\</a:t>
            </a:r>
            <a:r>
              <a:rPr lang="en-US" b="1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php-cgi.exe</a:t>
            </a:r>
            <a:endParaRPr b="1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 : </a:t>
            </a:r>
            <a:r>
              <a:rPr lang="en-US" b="1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PHP_FastCGI</a:t>
            </a:r>
            <a:endParaRPr b="1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6" name="Google Shape;5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09406"/>
            <a:ext cx="4826687" cy="311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412" y="909406"/>
            <a:ext cx="4826687" cy="3111943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7"/>
          <p:cNvSpPr/>
          <p:nvPr/>
        </p:nvSpPr>
        <p:spPr>
          <a:xfrm>
            <a:off x="9510125" y="1995775"/>
            <a:ext cx="602700" cy="134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IIS + PHP(FastCGI) 연동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4" name="Google Shape;584;p68"/>
          <p:cNvSpPr txBox="1"/>
          <p:nvPr/>
        </p:nvSpPr>
        <p:spPr>
          <a:xfrm>
            <a:off x="321250" y="4678575"/>
            <a:ext cx="90147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C:\inetpub\wwwroot 경로에 ‘info.php’ 파일을 만듭니다. 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MSVCR MSVCP VCRUNTIME dll 오류가 발생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5" name="Google Shape;5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50" y="877225"/>
            <a:ext cx="5827677" cy="375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327" y="909406"/>
            <a:ext cx="5609682" cy="3616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9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IIS + PHP(FastCGI) 연동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2" name="Google Shape;592;p69"/>
          <p:cNvSpPr txBox="1"/>
          <p:nvPr/>
        </p:nvSpPr>
        <p:spPr>
          <a:xfrm>
            <a:off x="321250" y="5135775"/>
            <a:ext cx="90147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Visual C++ 재배포 패키지를 다시 설치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이후 웹 브라우저로 ‘info.php’ 파일 요청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3" name="Google Shape;59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50" y="909399"/>
            <a:ext cx="4763400" cy="413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050" y="909406"/>
            <a:ext cx="6318809" cy="407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Hyper-V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b="0">
                <a:solidFill>
                  <a:srgbClr val="666666"/>
                </a:solidFill>
              </a:rPr>
              <a:t> </a:t>
            </a:r>
            <a:r>
              <a:rPr lang="en-US" sz="2000" b="0">
                <a:solidFill>
                  <a:srgbClr val="666666"/>
                </a:solidFill>
              </a:rPr>
              <a:t>Linux 가상 컴퓨터 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9010375" y="922775"/>
            <a:ext cx="32274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en-US" sz="18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요구사항</a:t>
            </a:r>
            <a:endParaRPr sz="18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Linux : 2 Core / 2 Mem / Disk 20GB</a:t>
            </a:r>
            <a:endParaRPr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09399"/>
            <a:ext cx="3852576" cy="26258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6"/>
          <p:cNvGrpSpPr/>
          <p:nvPr/>
        </p:nvGrpSpPr>
        <p:grpSpPr>
          <a:xfrm>
            <a:off x="4942350" y="909412"/>
            <a:ext cx="3852576" cy="2625850"/>
            <a:chOff x="1486250" y="3468900"/>
            <a:chExt cx="3852576" cy="2625850"/>
          </a:xfrm>
        </p:grpSpPr>
        <p:pic>
          <p:nvPicPr>
            <p:cNvPr id="132" name="Google Shape;13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86250" y="3468900"/>
              <a:ext cx="3852576" cy="262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6"/>
            <p:cNvSpPr/>
            <p:nvPr/>
          </p:nvSpPr>
          <p:spPr>
            <a:xfrm>
              <a:off x="2788475" y="4708175"/>
              <a:ext cx="667200" cy="147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" name="Google Shape;134;p16"/>
          <p:cNvPicPr preferRelativeResize="0"/>
          <p:nvPr/>
        </p:nvPicPr>
        <p:blipFill rotWithShape="1">
          <a:blip r:embed="rId5">
            <a:alphaModFix/>
          </a:blip>
          <a:srcRect t="10210" b="10202"/>
          <a:stretch/>
        </p:blipFill>
        <p:spPr>
          <a:xfrm>
            <a:off x="6897638" y="3262726"/>
            <a:ext cx="4155054" cy="2832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6"/>
          <p:cNvGrpSpPr/>
          <p:nvPr/>
        </p:nvGrpSpPr>
        <p:grpSpPr>
          <a:xfrm>
            <a:off x="1540138" y="3300100"/>
            <a:ext cx="4045376" cy="2757286"/>
            <a:chOff x="4942338" y="922775"/>
            <a:chExt cx="4045376" cy="2757286"/>
          </a:xfrm>
        </p:grpSpPr>
        <p:pic>
          <p:nvPicPr>
            <p:cNvPr id="136" name="Google Shape;136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42338" y="922775"/>
              <a:ext cx="4045376" cy="2757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16"/>
            <p:cNvSpPr/>
            <p:nvPr/>
          </p:nvSpPr>
          <p:spPr>
            <a:xfrm>
              <a:off x="5890950" y="1780775"/>
              <a:ext cx="136500" cy="147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0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FTP 설정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0" name="Google Shape;600;p70"/>
          <p:cNvSpPr txBox="1"/>
          <p:nvPr/>
        </p:nvSpPr>
        <p:spPr>
          <a:xfrm>
            <a:off x="321250" y="5135775"/>
            <a:ext cx="90147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IIS 관리자 - ‘Site’ 우클릭 - ‘Add FTP Site’ 클릭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1" name="Google Shape;6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50" y="909406"/>
            <a:ext cx="6318809" cy="407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1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FTP 설정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7" name="Google Shape;607;p71"/>
          <p:cNvSpPr txBox="1"/>
          <p:nvPr/>
        </p:nvSpPr>
        <p:spPr>
          <a:xfrm>
            <a:off x="321250" y="4238950"/>
            <a:ext cx="90147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&lt;FTP 정보 입력&gt;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‘FTP site name’, ‘Physical path’를 지정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‘No SSL’ 체크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Allow access to - ‘All users’로 설정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8" name="Google Shape;608;p71"/>
          <p:cNvPicPr preferRelativeResize="0"/>
          <p:nvPr/>
        </p:nvPicPr>
        <p:blipFill rotWithShape="1">
          <a:blip r:embed="rId3">
            <a:alphaModFix/>
          </a:blip>
          <a:srcRect l="9146" t="22800" r="41114" b="19019"/>
          <a:stretch/>
        </p:blipFill>
        <p:spPr>
          <a:xfrm>
            <a:off x="321250" y="987475"/>
            <a:ext cx="3777674" cy="284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1"/>
          <p:cNvPicPr preferRelativeResize="0"/>
          <p:nvPr/>
        </p:nvPicPr>
        <p:blipFill rotWithShape="1">
          <a:blip r:embed="rId4">
            <a:alphaModFix/>
          </a:blip>
          <a:srcRect l="9331" t="23074" r="40924" b="18745"/>
          <a:stretch/>
        </p:blipFill>
        <p:spPr>
          <a:xfrm>
            <a:off x="4207163" y="987475"/>
            <a:ext cx="3777674" cy="284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1"/>
          <p:cNvPicPr preferRelativeResize="0"/>
          <p:nvPr/>
        </p:nvPicPr>
        <p:blipFill rotWithShape="1">
          <a:blip r:embed="rId5">
            <a:alphaModFix/>
          </a:blip>
          <a:srcRect l="9608" t="23382" r="41265" b="18997"/>
          <a:stretch/>
        </p:blipFill>
        <p:spPr>
          <a:xfrm>
            <a:off x="8093075" y="983475"/>
            <a:ext cx="3777674" cy="2856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1"/>
          <p:cNvSpPr/>
          <p:nvPr/>
        </p:nvSpPr>
        <p:spPr>
          <a:xfrm>
            <a:off x="415000" y="1794875"/>
            <a:ext cx="656400" cy="10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71"/>
          <p:cNvSpPr/>
          <p:nvPr/>
        </p:nvSpPr>
        <p:spPr>
          <a:xfrm>
            <a:off x="487050" y="2188375"/>
            <a:ext cx="656400" cy="10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71"/>
          <p:cNvSpPr/>
          <p:nvPr/>
        </p:nvSpPr>
        <p:spPr>
          <a:xfrm>
            <a:off x="4282750" y="2782800"/>
            <a:ext cx="656400" cy="10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71"/>
          <p:cNvSpPr/>
          <p:nvPr/>
        </p:nvSpPr>
        <p:spPr>
          <a:xfrm>
            <a:off x="8212400" y="2506575"/>
            <a:ext cx="656400" cy="10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2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FTP 설정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0" name="Google Shape;620;p72"/>
          <p:cNvSpPr txBox="1"/>
          <p:nvPr/>
        </p:nvSpPr>
        <p:spPr>
          <a:xfrm>
            <a:off x="9288725" y="5086100"/>
            <a:ext cx="20094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ftp://{설정IP주소} 경로로 접근 가능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1" name="Google Shape;6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95856"/>
            <a:ext cx="8983925" cy="486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3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방화벽 설정 - 특정 IP 접근 허용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7" name="Google Shape;627;p73"/>
          <p:cNvSpPr txBox="1"/>
          <p:nvPr/>
        </p:nvSpPr>
        <p:spPr>
          <a:xfrm>
            <a:off x="415000" y="5220025"/>
            <a:ext cx="90147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cmd - ‘wf.msc’ 입력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Inbound Rules - Remote Desktop Services - User Mode(TCP-In) 클릭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8" name="Google Shape;62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1061806"/>
            <a:ext cx="40576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425" y="1061806"/>
            <a:ext cx="6449484" cy="415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4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Window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000" b="0">
                <a:solidFill>
                  <a:srgbClr val="666666"/>
                </a:solidFill>
              </a:rPr>
              <a:t> 방화벽 설정 - 특정 IP 접근 허용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5" name="Google Shape;635;p74"/>
          <p:cNvSpPr txBox="1"/>
          <p:nvPr/>
        </p:nvSpPr>
        <p:spPr>
          <a:xfrm>
            <a:off x="8398150" y="973650"/>
            <a:ext cx="90147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Remote IP address 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-&gt; These IP address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-&gt; 사무실 IP를 등록</a:t>
            </a:r>
            <a:endParaRPr sz="1600" b="1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6" name="Google Shape;63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973648"/>
            <a:ext cx="7838702" cy="50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4"/>
          <p:cNvSpPr/>
          <p:nvPr/>
        </p:nvSpPr>
        <p:spPr>
          <a:xfrm>
            <a:off x="2946800" y="3683500"/>
            <a:ext cx="937500" cy="10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Hyper-V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b="0">
                <a:solidFill>
                  <a:srgbClr val="666666"/>
                </a:solidFill>
              </a:rPr>
              <a:t> </a:t>
            </a:r>
            <a:r>
              <a:rPr lang="en-US" sz="2000" b="0">
                <a:solidFill>
                  <a:srgbClr val="666666"/>
                </a:solidFill>
              </a:rPr>
              <a:t>Linux 가상 컴퓨터 설정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825" y="987950"/>
            <a:ext cx="4696051" cy="43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415000" y="5247375"/>
            <a:ext cx="88005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Centos 7 - pxe start over ipv4 오류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Hyper-V 관리자 - [설정] -&gt; [보안] 탭 -&gt; [보안 부팅 사용] 체크 해제.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00" y="987949"/>
            <a:ext cx="5277237" cy="402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Hyper-V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b="0">
                <a:solidFill>
                  <a:srgbClr val="666666"/>
                </a:solidFill>
              </a:rPr>
              <a:t> </a:t>
            </a:r>
            <a:r>
              <a:rPr lang="en-US" sz="2000" b="0">
                <a:solidFill>
                  <a:srgbClr val="666666"/>
                </a:solidFill>
              </a:rPr>
              <a:t>Linux 가상 컴퓨터 설정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75" y="1002349"/>
            <a:ext cx="4247321" cy="3976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300101" y="5150325"/>
            <a:ext cx="102012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900"/>
              <a:buFont typeface="Malgun Gothic"/>
              <a:buChar char="●"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가상 스위치(내부 네트워크) 생성.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Char char="●"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Wi-Fi 네트워크에 새로 생성한 네트워크(EX)를 연결.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7715250" y="2451200"/>
            <a:ext cx="147600" cy="187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7715250" y="3040575"/>
            <a:ext cx="147600" cy="187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900" y="1002351"/>
            <a:ext cx="6789049" cy="357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5569500" y="2122125"/>
            <a:ext cx="136500" cy="14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Hyper-V</a:t>
            </a:r>
            <a:r>
              <a:rPr lang="en-US" b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b="0">
                <a:solidFill>
                  <a:srgbClr val="666666"/>
                </a:solidFill>
              </a:rPr>
              <a:t> </a:t>
            </a:r>
            <a:r>
              <a:rPr lang="en-US" sz="2000" b="0">
                <a:solidFill>
                  <a:srgbClr val="666666"/>
                </a:solidFill>
              </a:rPr>
              <a:t>Linux 가상 컴퓨터 설정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300112" y="5150325"/>
            <a:ext cx="11519100" cy="17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Char char="●"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가상 컴퓨터 설정에서 가상 스위치(EX)를 새로 설정.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767" y="935408"/>
            <a:ext cx="4338850" cy="406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00" y="935408"/>
            <a:ext cx="5329517" cy="406251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7525100" y="1532775"/>
            <a:ext cx="525000" cy="27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espin Global New">
      <a:dk1>
        <a:srgbClr val="000000"/>
      </a:dk1>
      <a:lt1>
        <a:srgbClr val="FFFFFF"/>
      </a:lt1>
      <a:dk2>
        <a:srgbClr val="5E626B"/>
      </a:dk2>
      <a:lt2>
        <a:srgbClr val="7488A5"/>
      </a:lt2>
      <a:accent1>
        <a:srgbClr val="E54B0D"/>
      </a:accent1>
      <a:accent2>
        <a:srgbClr val="0070C0"/>
      </a:accent2>
      <a:accent3>
        <a:srgbClr val="664E9C"/>
      </a:accent3>
      <a:accent4>
        <a:srgbClr val="E54B0D"/>
      </a:accent4>
      <a:accent5>
        <a:srgbClr val="ADB9CA"/>
      </a:accent5>
      <a:accent6>
        <a:srgbClr val="7F7F7F"/>
      </a:accent6>
      <a:hlink>
        <a:srgbClr val="0070C0"/>
      </a:hlink>
      <a:folHlink>
        <a:srgbClr val="748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4293</Words>
  <Application>Microsoft Office PowerPoint</Application>
  <PresentationFormat>와이드스크린</PresentationFormat>
  <Paragraphs>545</Paragraphs>
  <Slides>64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0" baseType="lpstr">
      <vt:lpstr>Arial</vt:lpstr>
      <vt:lpstr>Dotum</vt:lpstr>
      <vt:lpstr>Malgun Gothic</vt:lpstr>
      <vt:lpstr>Open Sans</vt:lpstr>
      <vt:lpstr>Nanum Gothic</vt:lpstr>
      <vt:lpstr>Office 테마</vt:lpstr>
      <vt:lpstr>목차 </vt:lpstr>
      <vt:lpstr>Hyper - V </vt:lpstr>
      <vt:lpstr>Hyper-V| </vt:lpstr>
      <vt:lpstr>Hyper-V| Linux Image</vt:lpstr>
      <vt:lpstr>Hyper-V| Linux 가상 컴퓨터 생성</vt:lpstr>
      <vt:lpstr>Hyper-V| Linux 가상 컴퓨터 생성</vt:lpstr>
      <vt:lpstr>Hyper-V| Linux 가상 컴퓨터 설정</vt:lpstr>
      <vt:lpstr>Hyper-V| Linux 가상 컴퓨터 설정</vt:lpstr>
      <vt:lpstr>Hyper-V| Linux 가상 컴퓨터 설정</vt:lpstr>
      <vt:lpstr>2. Linux</vt:lpstr>
      <vt:lpstr>Linux| Network</vt:lpstr>
      <vt:lpstr>Linux| Network 연결하여 SSH 접속</vt:lpstr>
      <vt:lpstr>Linux| Network 연결하여 SSH 접속</vt:lpstr>
      <vt:lpstr>Linux| Root Login 중지</vt:lpstr>
      <vt:lpstr>Linux| User 계정 생성 이후 Root 접근 허용</vt:lpstr>
      <vt:lpstr>Linux| User 계정 생성 이후 Root 접근 허용</vt:lpstr>
      <vt:lpstr>Linux| 시간동기화 - ntpdate</vt:lpstr>
      <vt:lpstr>Linux| 시간동기화 - crontab</vt:lpstr>
      <vt:lpstr>Linux| syslog 통합</vt:lpstr>
      <vt:lpstr>Linux| syslog 통합</vt:lpstr>
      <vt:lpstr>Linux| DNS 설정</vt:lpstr>
      <vt:lpstr>Linux| 불필요한 서비스 비활성화</vt:lpstr>
      <vt:lpstr>Linux| MySQL - 필수 패키지 설치 &amp; 유저 생성</vt:lpstr>
      <vt:lpstr>Linux| MySQL - 옵션 설정 및 빌드와 설치</vt:lpstr>
      <vt:lpstr>Linux| MySQL - 옵션 설정 및 빌드와 설치</vt:lpstr>
      <vt:lpstr>Linux| MySQL - 옵션 설정 및 빌드와 설치</vt:lpstr>
      <vt:lpstr>Linux| MySQL - root 암호 생성 및 초기화</vt:lpstr>
      <vt:lpstr>Linux| MySQL - 실행</vt:lpstr>
      <vt:lpstr>Linux| MySQL - Service 등록</vt:lpstr>
      <vt:lpstr>Linux| Apache - 필수 패키지 설치</vt:lpstr>
      <vt:lpstr>Linux| Apache - apr &amp; apr-util</vt:lpstr>
      <vt:lpstr>Linux| Apache - 서비스 등록 &amp; 실행</vt:lpstr>
      <vt:lpstr>Linux| Apache - 방화벽 설정</vt:lpstr>
      <vt:lpstr>Linux| Apache - 실행</vt:lpstr>
      <vt:lpstr>Linux| PHP - 필수 패키지 설치 </vt:lpstr>
      <vt:lpstr>Linux| PHP - 빌드 및 설정 값 수정</vt:lpstr>
      <vt:lpstr>Linux| PHP - 실행</vt:lpstr>
      <vt:lpstr>Linux| PHP &amp; MySQL 연동 확인</vt:lpstr>
      <vt:lpstr>Linux| FTP - 필수 패키지 설치 및 계정 허용</vt:lpstr>
      <vt:lpstr>Linux| FTP - 방화벽 설정</vt:lpstr>
      <vt:lpstr>Linux| FTP - 서비스 설정 </vt:lpstr>
      <vt:lpstr>Linux| FTP - 서비스 설정 </vt:lpstr>
      <vt:lpstr>Linux| FTP - 실행 </vt:lpstr>
      <vt:lpstr>Linux| 방화벽 설정</vt:lpstr>
      <vt:lpstr>Linux| 방화벽 설정</vt:lpstr>
      <vt:lpstr>3. Window</vt:lpstr>
      <vt:lpstr>Window| install </vt:lpstr>
      <vt:lpstr>Window| install </vt:lpstr>
      <vt:lpstr>Window| Server Manager 설정</vt:lpstr>
      <vt:lpstr>Window| Server Manager - Remote &amp; Web</vt:lpstr>
      <vt:lpstr>Window| Network 연결</vt:lpstr>
      <vt:lpstr>Window| 원격 데스크톱 연결</vt:lpstr>
      <vt:lpstr>Window| 원격 데스크톱 연결</vt:lpstr>
      <vt:lpstr>Window| IIS 웹 서버</vt:lpstr>
      <vt:lpstr>Window| IIS + PHP(FastCGI) 연동</vt:lpstr>
      <vt:lpstr>Window| CGI 등록</vt:lpstr>
      <vt:lpstr>Window| IIS + PHP(FastCGI) 연동</vt:lpstr>
      <vt:lpstr>Window| IIS + PHP(FastCGI) 연동</vt:lpstr>
      <vt:lpstr>Window| IIS + PHP(FastCGI) 연동</vt:lpstr>
      <vt:lpstr>Window| FTP 설정</vt:lpstr>
      <vt:lpstr>Window| FTP 설정</vt:lpstr>
      <vt:lpstr>Window| FTP 설정</vt:lpstr>
      <vt:lpstr>Window| 방화벽 설정 - 특정 IP 접근 허용</vt:lpstr>
      <vt:lpstr>Window| 방화벽 설정 - 특정 IP 접근 허용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목차 </dc:title>
  <cp:lastModifiedBy>Youngwook Cho (조영욱)</cp:lastModifiedBy>
  <cp:revision>5</cp:revision>
  <dcterms:modified xsi:type="dcterms:W3CDTF">2021-06-09T09:32:55Z</dcterms:modified>
</cp:coreProperties>
</file>